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76" r:id="rId2"/>
    <p:sldMasterId id="2147483650" r:id="rId3"/>
    <p:sldMasterId id="2147483654" r:id="rId4"/>
    <p:sldMasterId id="2147483656" r:id="rId5"/>
    <p:sldMasterId id="2147483660" r:id="rId6"/>
    <p:sldMasterId id="2147483658" r:id="rId7"/>
    <p:sldMasterId id="2147483664" r:id="rId8"/>
    <p:sldMasterId id="2147483668" r:id="rId9"/>
    <p:sldMasterId id="2147483670" r:id="rId10"/>
    <p:sldMasterId id="2147483672" r:id="rId11"/>
    <p:sldMasterId id="2147483674" r:id="rId12"/>
  </p:sldMasterIdLst>
  <p:notesMasterIdLst>
    <p:notesMasterId r:id="rId27"/>
  </p:notesMasterIdLst>
  <p:sldIdLst>
    <p:sldId id="256" r:id="rId13"/>
    <p:sldId id="289" r:id="rId14"/>
    <p:sldId id="257" r:id="rId15"/>
    <p:sldId id="268" r:id="rId16"/>
    <p:sldId id="285" r:id="rId17"/>
    <p:sldId id="270" r:id="rId18"/>
    <p:sldId id="258" r:id="rId19"/>
    <p:sldId id="259" r:id="rId20"/>
    <p:sldId id="275" r:id="rId21"/>
    <p:sldId id="295" r:id="rId22"/>
    <p:sldId id="279" r:id="rId23"/>
    <p:sldId id="271" r:id="rId24"/>
    <p:sldId id="269" r:id="rId25"/>
    <p:sldId id="26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0845"/>
    <a:srgbClr val="8254F4"/>
    <a:srgbClr val="03C504"/>
    <a:srgbClr val="FF9F5D"/>
    <a:srgbClr val="FF6600"/>
    <a:srgbClr val="CDDADC"/>
    <a:srgbClr val="019AAC"/>
    <a:srgbClr val="2E8CEE"/>
    <a:srgbClr val="FF440D"/>
    <a:srgbClr val="FE7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3434" autoAdjust="0"/>
  </p:normalViewPr>
  <p:slideViewPr>
    <p:cSldViewPr>
      <p:cViewPr varScale="1">
        <p:scale>
          <a:sx n="74" d="100"/>
          <a:sy n="74" d="100"/>
        </p:scale>
        <p:origin x="5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B35E6-C9EC-4F7C-B756-06FBEB3756A6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E679B-7909-4070-8E22-9BAF0D9A29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583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9689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556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1432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68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841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520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5272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9419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9226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810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6094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9443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41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273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762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4214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880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576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419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290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54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06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5133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2482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g"/><Relationship Id="rId3" Type="http://schemas.openxmlformats.org/officeDocument/2006/relationships/image" Target="../media/image46.jpeg"/><Relationship Id="rId7" Type="http://schemas.openxmlformats.org/officeDocument/2006/relationships/image" Target="../media/image49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annesnewchapter" TargetMode="Externa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jpg"/><Relationship Id="rId5" Type="http://schemas.openxmlformats.org/officeDocument/2006/relationships/hyperlink" Target="http://www.linkedin.com/pub/anne-johnson/34/ba0/419" TargetMode="External"/><Relationship Id="rId4" Type="http://schemas.openxmlformats.org/officeDocument/2006/relationships/hyperlink" Target="https://www.facebook.com/pages/New-Chapter-Ministries/26173018052618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png"/><Relationship Id="rId7" Type="http://schemas.openxmlformats.org/officeDocument/2006/relationships/image" Target="../media/image1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11" Type="http://schemas.openxmlformats.org/officeDocument/2006/relationships/image" Target="../media/image30.jpeg"/><Relationship Id="rId5" Type="http://schemas.openxmlformats.org/officeDocument/2006/relationships/image" Target="../media/image25.jpeg"/><Relationship Id="rId10" Type="http://schemas.openxmlformats.org/officeDocument/2006/relationships/image" Target="../media/image29.jpeg"/><Relationship Id="rId4" Type="http://schemas.openxmlformats.org/officeDocument/2006/relationships/image" Target="../media/image24.pn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21836" y="4186535"/>
            <a:ext cx="1054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Events</a:t>
            </a:r>
            <a:endParaRPr lang="en-US" sz="24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73886" y="4186535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News</a:t>
            </a:r>
            <a:endParaRPr lang="en-US" sz="24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01889" y="5562600"/>
            <a:ext cx="894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Ideas</a:t>
            </a:r>
            <a:endParaRPr lang="en-US" sz="24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30983" y="5562600"/>
            <a:ext cx="798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Blog</a:t>
            </a:r>
            <a:endParaRPr lang="en-US" sz="2400" b="1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9298" y="2250757"/>
            <a:ext cx="47852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Give and it will be given to you:</a:t>
            </a:r>
            <a:endParaRPr lang="en-US" sz="26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8948" y="1214734"/>
            <a:ext cx="1109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About </a:t>
            </a:r>
            <a:endParaRPr lang="en-US" sz="24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93793" y="1237052"/>
            <a:ext cx="258340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Children’s Ministry</a:t>
            </a:r>
            <a:endParaRPr lang="en-US" sz="23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Save Icon"/>
          <p:cNvSpPr>
            <a:spLocks noChangeAspect="1" noEditPoints="1"/>
          </p:cNvSpPr>
          <p:nvPr/>
        </p:nvSpPr>
        <p:spPr bwMode="auto">
          <a:xfrm>
            <a:off x="1808276" y="850588"/>
            <a:ext cx="401524" cy="368612"/>
          </a:xfrm>
          <a:custGeom>
            <a:avLst/>
            <a:gdLst>
              <a:gd name="T0" fmla="*/ 84 w 677"/>
              <a:gd name="T1" fmla="*/ 621 h 621"/>
              <a:gd name="T2" fmla="*/ 84 w 677"/>
              <a:gd name="T3" fmla="*/ 565 h 621"/>
              <a:gd name="T4" fmla="*/ 84 w 677"/>
              <a:gd name="T5" fmla="*/ 316 h 621"/>
              <a:gd name="T6" fmla="*/ 56 w 677"/>
              <a:gd name="T7" fmla="*/ 339 h 621"/>
              <a:gd name="T8" fmla="*/ 0 w 677"/>
              <a:gd name="T9" fmla="*/ 254 h 621"/>
              <a:gd name="T10" fmla="*/ 338 w 677"/>
              <a:gd name="T11" fmla="*/ 0 h 621"/>
              <a:gd name="T12" fmla="*/ 479 w 677"/>
              <a:gd name="T13" fmla="*/ 106 h 621"/>
              <a:gd name="T14" fmla="*/ 479 w 677"/>
              <a:gd name="T15" fmla="*/ 28 h 621"/>
              <a:gd name="T16" fmla="*/ 536 w 677"/>
              <a:gd name="T17" fmla="*/ 14 h 621"/>
              <a:gd name="T18" fmla="*/ 536 w 677"/>
              <a:gd name="T19" fmla="*/ 148 h 621"/>
              <a:gd name="T20" fmla="*/ 677 w 677"/>
              <a:gd name="T21" fmla="*/ 254 h 621"/>
              <a:gd name="T22" fmla="*/ 621 w 677"/>
              <a:gd name="T23" fmla="*/ 339 h 621"/>
              <a:gd name="T24" fmla="*/ 592 w 677"/>
              <a:gd name="T25" fmla="*/ 316 h 621"/>
              <a:gd name="T26" fmla="*/ 592 w 677"/>
              <a:gd name="T27" fmla="*/ 565 h 621"/>
              <a:gd name="T28" fmla="*/ 592 w 677"/>
              <a:gd name="T29" fmla="*/ 621 h 621"/>
              <a:gd name="T30" fmla="*/ 84 w 677"/>
              <a:gd name="T31" fmla="*/ 621 h 621"/>
              <a:gd name="T32" fmla="*/ 338 w 677"/>
              <a:gd name="T33" fmla="*/ 113 h 621"/>
              <a:gd name="T34" fmla="*/ 141 w 677"/>
              <a:gd name="T35" fmla="*/ 271 h 621"/>
              <a:gd name="T36" fmla="*/ 141 w 677"/>
              <a:gd name="T37" fmla="*/ 565 h 621"/>
              <a:gd name="T38" fmla="*/ 254 w 677"/>
              <a:gd name="T39" fmla="*/ 565 h 621"/>
              <a:gd name="T40" fmla="*/ 254 w 677"/>
              <a:gd name="T41" fmla="*/ 395 h 621"/>
              <a:gd name="T42" fmla="*/ 423 w 677"/>
              <a:gd name="T43" fmla="*/ 395 h 621"/>
              <a:gd name="T44" fmla="*/ 423 w 677"/>
              <a:gd name="T45" fmla="*/ 565 h 621"/>
              <a:gd name="T46" fmla="*/ 536 w 677"/>
              <a:gd name="T47" fmla="*/ 565 h 621"/>
              <a:gd name="T48" fmla="*/ 536 w 677"/>
              <a:gd name="T49" fmla="*/ 271 h 621"/>
              <a:gd name="T50" fmla="*/ 338 w 677"/>
              <a:gd name="T51" fmla="*/ 113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77" h="621">
                <a:moveTo>
                  <a:pt x="84" y="621"/>
                </a:moveTo>
                <a:lnTo>
                  <a:pt x="84" y="565"/>
                </a:lnTo>
                <a:lnTo>
                  <a:pt x="84" y="316"/>
                </a:lnTo>
                <a:lnTo>
                  <a:pt x="56" y="339"/>
                </a:lnTo>
                <a:lnTo>
                  <a:pt x="0" y="254"/>
                </a:lnTo>
                <a:lnTo>
                  <a:pt x="338" y="0"/>
                </a:lnTo>
                <a:lnTo>
                  <a:pt x="479" y="106"/>
                </a:lnTo>
                <a:lnTo>
                  <a:pt x="479" y="28"/>
                </a:lnTo>
                <a:lnTo>
                  <a:pt x="536" y="14"/>
                </a:lnTo>
                <a:lnTo>
                  <a:pt x="536" y="148"/>
                </a:lnTo>
                <a:lnTo>
                  <a:pt x="677" y="254"/>
                </a:lnTo>
                <a:lnTo>
                  <a:pt x="621" y="339"/>
                </a:lnTo>
                <a:lnTo>
                  <a:pt x="592" y="316"/>
                </a:lnTo>
                <a:lnTo>
                  <a:pt x="592" y="565"/>
                </a:lnTo>
                <a:lnTo>
                  <a:pt x="592" y="621"/>
                </a:lnTo>
                <a:lnTo>
                  <a:pt x="84" y="621"/>
                </a:lnTo>
                <a:close/>
                <a:moveTo>
                  <a:pt x="338" y="113"/>
                </a:moveTo>
                <a:lnTo>
                  <a:pt x="141" y="271"/>
                </a:lnTo>
                <a:lnTo>
                  <a:pt x="141" y="565"/>
                </a:lnTo>
                <a:lnTo>
                  <a:pt x="254" y="565"/>
                </a:lnTo>
                <a:lnTo>
                  <a:pt x="254" y="395"/>
                </a:lnTo>
                <a:lnTo>
                  <a:pt x="423" y="395"/>
                </a:lnTo>
                <a:lnTo>
                  <a:pt x="423" y="565"/>
                </a:lnTo>
                <a:lnTo>
                  <a:pt x="536" y="565"/>
                </a:lnTo>
                <a:lnTo>
                  <a:pt x="536" y="271"/>
                </a:lnTo>
                <a:lnTo>
                  <a:pt x="338" y="113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900"/>
          </a:p>
        </p:txBody>
      </p:sp>
      <p:sp>
        <p:nvSpPr>
          <p:cNvPr id="16" name="News Icon"/>
          <p:cNvSpPr>
            <a:spLocks noChangeAspect="1" noEditPoints="1"/>
          </p:cNvSpPr>
          <p:nvPr/>
        </p:nvSpPr>
        <p:spPr bwMode="auto">
          <a:xfrm>
            <a:off x="7664872" y="5221285"/>
            <a:ext cx="336128" cy="265115"/>
          </a:xfrm>
          <a:custGeom>
            <a:avLst/>
            <a:gdLst>
              <a:gd name="T0" fmla="*/ 170 w 791"/>
              <a:gd name="T1" fmla="*/ 479 h 621"/>
              <a:gd name="T2" fmla="*/ 153 w 791"/>
              <a:gd name="T3" fmla="*/ 564 h 621"/>
              <a:gd name="T4" fmla="*/ 706 w 791"/>
              <a:gd name="T5" fmla="*/ 564 h 621"/>
              <a:gd name="T6" fmla="*/ 734 w 791"/>
              <a:gd name="T7" fmla="*/ 479 h 621"/>
              <a:gd name="T8" fmla="*/ 734 w 791"/>
              <a:gd name="T9" fmla="*/ 56 h 621"/>
              <a:gd name="T10" fmla="*/ 170 w 791"/>
              <a:gd name="T11" fmla="*/ 56 h 621"/>
              <a:gd name="T12" fmla="*/ 170 w 791"/>
              <a:gd name="T13" fmla="*/ 479 h 621"/>
              <a:gd name="T14" fmla="*/ 791 w 791"/>
              <a:gd name="T15" fmla="*/ 479 h 621"/>
              <a:gd name="T16" fmla="*/ 706 w 791"/>
              <a:gd name="T17" fmla="*/ 621 h 621"/>
              <a:gd name="T18" fmla="*/ 85 w 791"/>
              <a:gd name="T19" fmla="*/ 621 h 621"/>
              <a:gd name="T20" fmla="*/ 0 w 791"/>
              <a:gd name="T21" fmla="*/ 479 h 621"/>
              <a:gd name="T22" fmla="*/ 0 w 791"/>
              <a:gd name="T23" fmla="*/ 113 h 621"/>
              <a:gd name="T24" fmla="*/ 57 w 791"/>
              <a:gd name="T25" fmla="*/ 113 h 621"/>
              <a:gd name="T26" fmla="*/ 113 w 791"/>
              <a:gd name="T27" fmla="*/ 113 h 621"/>
              <a:gd name="T28" fmla="*/ 113 w 791"/>
              <a:gd name="T29" fmla="*/ 0 h 621"/>
              <a:gd name="T30" fmla="*/ 170 w 791"/>
              <a:gd name="T31" fmla="*/ 0 h 621"/>
              <a:gd name="T32" fmla="*/ 791 w 791"/>
              <a:gd name="T33" fmla="*/ 0 h 621"/>
              <a:gd name="T34" fmla="*/ 791 w 791"/>
              <a:gd name="T35" fmla="*/ 56 h 621"/>
              <a:gd name="T36" fmla="*/ 791 w 791"/>
              <a:gd name="T37" fmla="*/ 479 h 621"/>
              <a:gd name="T38" fmla="*/ 57 w 791"/>
              <a:gd name="T39" fmla="*/ 169 h 621"/>
              <a:gd name="T40" fmla="*/ 57 w 791"/>
              <a:gd name="T41" fmla="*/ 479 h 621"/>
              <a:gd name="T42" fmla="*/ 85 w 791"/>
              <a:gd name="T43" fmla="*/ 564 h 621"/>
              <a:gd name="T44" fmla="*/ 113 w 791"/>
              <a:gd name="T45" fmla="*/ 479 h 621"/>
              <a:gd name="T46" fmla="*/ 113 w 791"/>
              <a:gd name="T47" fmla="*/ 169 h 621"/>
              <a:gd name="T48" fmla="*/ 57 w 791"/>
              <a:gd name="T49" fmla="*/ 169 h 621"/>
              <a:gd name="T50" fmla="*/ 452 w 791"/>
              <a:gd name="T51" fmla="*/ 225 h 621"/>
              <a:gd name="T52" fmla="*/ 678 w 791"/>
              <a:gd name="T53" fmla="*/ 225 h 621"/>
              <a:gd name="T54" fmla="*/ 678 w 791"/>
              <a:gd name="T55" fmla="*/ 451 h 621"/>
              <a:gd name="T56" fmla="*/ 452 w 791"/>
              <a:gd name="T57" fmla="*/ 451 h 621"/>
              <a:gd name="T58" fmla="*/ 452 w 791"/>
              <a:gd name="T59" fmla="*/ 225 h 621"/>
              <a:gd name="T60" fmla="*/ 226 w 791"/>
              <a:gd name="T61" fmla="*/ 113 h 621"/>
              <a:gd name="T62" fmla="*/ 621 w 791"/>
              <a:gd name="T63" fmla="*/ 113 h 621"/>
              <a:gd name="T64" fmla="*/ 621 w 791"/>
              <a:gd name="T65" fmla="*/ 169 h 621"/>
              <a:gd name="T66" fmla="*/ 226 w 791"/>
              <a:gd name="T67" fmla="*/ 169 h 621"/>
              <a:gd name="T68" fmla="*/ 226 w 791"/>
              <a:gd name="T69" fmla="*/ 113 h 621"/>
              <a:gd name="T70" fmla="*/ 226 w 791"/>
              <a:gd name="T71" fmla="*/ 225 h 621"/>
              <a:gd name="T72" fmla="*/ 396 w 791"/>
              <a:gd name="T73" fmla="*/ 225 h 621"/>
              <a:gd name="T74" fmla="*/ 396 w 791"/>
              <a:gd name="T75" fmla="*/ 254 h 621"/>
              <a:gd name="T76" fmla="*/ 226 w 791"/>
              <a:gd name="T77" fmla="*/ 254 h 621"/>
              <a:gd name="T78" fmla="*/ 226 w 791"/>
              <a:gd name="T79" fmla="*/ 225 h 621"/>
              <a:gd name="T80" fmla="*/ 226 w 791"/>
              <a:gd name="T81" fmla="*/ 282 h 621"/>
              <a:gd name="T82" fmla="*/ 396 w 791"/>
              <a:gd name="T83" fmla="*/ 282 h 621"/>
              <a:gd name="T84" fmla="*/ 396 w 791"/>
              <a:gd name="T85" fmla="*/ 310 h 621"/>
              <a:gd name="T86" fmla="*/ 226 w 791"/>
              <a:gd name="T87" fmla="*/ 310 h 621"/>
              <a:gd name="T88" fmla="*/ 226 w 791"/>
              <a:gd name="T89" fmla="*/ 282 h 621"/>
              <a:gd name="T90" fmla="*/ 226 w 791"/>
              <a:gd name="T91" fmla="*/ 338 h 621"/>
              <a:gd name="T92" fmla="*/ 396 w 791"/>
              <a:gd name="T93" fmla="*/ 338 h 621"/>
              <a:gd name="T94" fmla="*/ 396 w 791"/>
              <a:gd name="T95" fmla="*/ 367 h 621"/>
              <a:gd name="T96" fmla="*/ 226 w 791"/>
              <a:gd name="T97" fmla="*/ 367 h 621"/>
              <a:gd name="T98" fmla="*/ 226 w 791"/>
              <a:gd name="T99" fmla="*/ 338 h 621"/>
              <a:gd name="T100" fmla="*/ 226 w 791"/>
              <a:gd name="T101" fmla="*/ 395 h 621"/>
              <a:gd name="T102" fmla="*/ 396 w 791"/>
              <a:gd name="T103" fmla="*/ 395 h 621"/>
              <a:gd name="T104" fmla="*/ 396 w 791"/>
              <a:gd name="T105" fmla="*/ 423 h 621"/>
              <a:gd name="T106" fmla="*/ 226 w 791"/>
              <a:gd name="T107" fmla="*/ 423 h 621"/>
              <a:gd name="T108" fmla="*/ 226 w 791"/>
              <a:gd name="T109" fmla="*/ 395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91" h="621">
                <a:moveTo>
                  <a:pt x="170" y="479"/>
                </a:moveTo>
                <a:cubicBezTo>
                  <a:pt x="170" y="511"/>
                  <a:pt x="163" y="540"/>
                  <a:pt x="153" y="564"/>
                </a:cubicBezTo>
                <a:lnTo>
                  <a:pt x="706" y="564"/>
                </a:lnTo>
                <a:cubicBezTo>
                  <a:pt x="722" y="564"/>
                  <a:pt x="734" y="526"/>
                  <a:pt x="734" y="479"/>
                </a:cubicBezTo>
                <a:lnTo>
                  <a:pt x="734" y="56"/>
                </a:lnTo>
                <a:lnTo>
                  <a:pt x="170" y="56"/>
                </a:lnTo>
                <a:lnTo>
                  <a:pt x="170" y="479"/>
                </a:lnTo>
                <a:close/>
                <a:moveTo>
                  <a:pt x="791" y="479"/>
                </a:moveTo>
                <a:cubicBezTo>
                  <a:pt x="791" y="557"/>
                  <a:pt x="753" y="621"/>
                  <a:pt x="706" y="621"/>
                </a:cubicBezTo>
                <a:lnTo>
                  <a:pt x="85" y="621"/>
                </a:lnTo>
                <a:cubicBezTo>
                  <a:pt x="38" y="621"/>
                  <a:pt x="0" y="557"/>
                  <a:pt x="0" y="479"/>
                </a:cubicBezTo>
                <a:lnTo>
                  <a:pt x="0" y="113"/>
                </a:lnTo>
                <a:lnTo>
                  <a:pt x="57" y="113"/>
                </a:lnTo>
                <a:lnTo>
                  <a:pt x="113" y="113"/>
                </a:lnTo>
                <a:lnTo>
                  <a:pt x="113" y="0"/>
                </a:lnTo>
                <a:lnTo>
                  <a:pt x="170" y="0"/>
                </a:lnTo>
                <a:lnTo>
                  <a:pt x="791" y="0"/>
                </a:lnTo>
                <a:lnTo>
                  <a:pt x="791" y="56"/>
                </a:lnTo>
                <a:lnTo>
                  <a:pt x="791" y="479"/>
                </a:lnTo>
                <a:close/>
                <a:moveTo>
                  <a:pt x="57" y="169"/>
                </a:moveTo>
                <a:lnTo>
                  <a:pt x="57" y="479"/>
                </a:lnTo>
                <a:cubicBezTo>
                  <a:pt x="57" y="526"/>
                  <a:pt x="70" y="564"/>
                  <a:pt x="85" y="564"/>
                </a:cubicBezTo>
                <a:cubicBezTo>
                  <a:pt x="101" y="564"/>
                  <a:pt x="113" y="526"/>
                  <a:pt x="113" y="479"/>
                </a:cubicBezTo>
                <a:lnTo>
                  <a:pt x="113" y="169"/>
                </a:lnTo>
                <a:lnTo>
                  <a:pt x="57" y="169"/>
                </a:lnTo>
                <a:close/>
                <a:moveTo>
                  <a:pt x="452" y="225"/>
                </a:moveTo>
                <a:lnTo>
                  <a:pt x="678" y="225"/>
                </a:lnTo>
                <a:lnTo>
                  <a:pt x="678" y="451"/>
                </a:lnTo>
                <a:lnTo>
                  <a:pt x="452" y="451"/>
                </a:lnTo>
                <a:lnTo>
                  <a:pt x="452" y="225"/>
                </a:lnTo>
                <a:close/>
                <a:moveTo>
                  <a:pt x="226" y="113"/>
                </a:moveTo>
                <a:lnTo>
                  <a:pt x="621" y="113"/>
                </a:lnTo>
                <a:lnTo>
                  <a:pt x="621" y="169"/>
                </a:lnTo>
                <a:lnTo>
                  <a:pt x="226" y="169"/>
                </a:lnTo>
                <a:lnTo>
                  <a:pt x="226" y="113"/>
                </a:lnTo>
                <a:close/>
                <a:moveTo>
                  <a:pt x="226" y="225"/>
                </a:moveTo>
                <a:lnTo>
                  <a:pt x="396" y="225"/>
                </a:lnTo>
                <a:lnTo>
                  <a:pt x="396" y="254"/>
                </a:lnTo>
                <a:lnTo>
                  <a:pt x="226" y="254"/>
                </a:lnTo>
                <a:lnTo>
                  <a:pt x="226" y="225"/>
                </a:lnTo>
                <a:close/>
                <a:moveTo>
                  <a:pt x="226" y="282"/>
                </a:moveTo>
                <a:lnTo>
                  <a:pt x="396" y="282"/>
                </a:lnTo>
                <a:lnTo>
                  <a:pt x="396" y="310"/>
                </a:lnTo>
                <a:lnTo>
                  <a:pt x="226" y="310"/>
                </a:lnTo>
                <a:lnTo>
                  <a:pt x="226" y="282"/>
                </a:lnTo>
                <a:close/>
                <a:moveTo>
                  <a:pt x="226" y="338"/>
                </a:moveTo>
                <a:lnTo>
                  <a:pt x="396" y="338"/>
                </a:lnTo>
                <a:lnTo>
                  <a:pt x="396" y="367"/>
                </a:lnTo>
                <a:lnTo>
                  <a:pt x="226" y="367"/>
                </a:lnTo>
                <a:lnTo>
                  <a:pt x="226" y="338"/>
                </a:lnTo>
                <a:close/>
                <a:moveTo>
                  <a:pt x="226" y="395"/>
                </a:moveTo>
                <a:lnTo>
                  <a:pt x="396" y="395"/>
                </a:lnTo>
                <a:lnTo>
                  <a:pt x="396" y="423"/>
                </a:lnTo>
                <a:lnTo>
                  <a:pt x="226" y="423"/>
                </a:lnTo>
                <a:lnTo>
                  <a:pt x="226" y="395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900"/>
          </a:p>
        </p:txBody>
      </p:sp>
      <p:sp>
        <p:nvSpPr>
          <p:cNvPr id="22" name="Calendar Icon"/>
          <p:cNvSpPr>
            <a:spLocks noChangeAspect="1" noEditPoints="1"/>
          </p:cNvSpPr>
          <p:nvPr/>
        </p:nvSpPr>
        <p:spPr bwMode="auto">
          <a:xfrm>
            <a:off x="6368844" y="3733800"/>
            <a:ext cx="336756" cy="336758"/>
          </a:xfrm>
          <a:custGeom>
            <a:avLst/>
            <a:gdLst>
              <a:gd name="T0" fmla="*/ 0 w 706"/>
              <a:gd name="T1" fmla="*/ 85 h 706"/>
              <a:gd name="T2" fmla="*/ 85 w 706"/>
              <a:gd name="T3" fmla="*/ 0 h 706"/>
              <a:gd name="T4" fmla="*/ 226 w 706"/>
              <a:gd name="T5" fmla="*/ 85 h 706"/>
              <a:gd name="T6" fmla="*/ 480 w 706"/>
              <a:gd name="T7" fmla="*/ 0 h 706"/>
              <a:gd name="T8" fmla="*/ 621 w 706"/>
              <a:gd name="T9" fmla="*/ 85 h 706"/>
              <a:gd name="T10" fmla="*/ 706 w 706"/>
              <a:gd name="T11" fmla="*/ 706 h 706"/>
              <a:gd name="T12" fmla="*/ 57 w 706"/>
              <a:gd name="T13" fmla="*/ 649 h 706"/>
              <a:gd name="T14" fmla="*/ 649 w 706"/>
              <a:gd name="T15" fmla="*/ 226 h 706"/>
              <a:gd name="T16" fmla="*/ 57 w 706"/>
              <a:gd name="T17" fmla="*/ 649 h 706"/>
              <a:gd name="T18" fmla="*/ 127 w 706"/>
              <a:gd name="T19" fmla="*/ 85 h 706"/>
              <a:gd name="T20" fmla="*/ 184 w 706"/>
              <a:gd name="T21" fmla="*/ 85 h 706"/>
              <a:gd name="T22" fmla="*/ 550 w 706"/>
              <a:gd name="T23" fmla="*/ 42 h 706"/>
              <a:gd name="T24" fmla="*/ 550 w 706"/>
              <a:gd name="T25" fmla="*/ 127 h 706"/>
              <a:gd name="T26" fmla="*/ 550 w 706"/>
              <a:gd name="T27" fmla="*/ 42 h 706"/>
              <a:gd name="T28" fmla="*/ 198 w 706"/>
              <a:gd name="T29" fmla="*/ 505 h 706"/>
              <a:gd name="T30" fmla="*/ 246 w 706"/>
              <a:gd name="T31" fmla="*/ 561 h 706"/>
              <a:gd name="T32" fmla="*/ 293 w 706"/>
              <a:gd name="T33" fmla="*/ 504 h 706"/>
              <a:gd name="T34" fmla="*/ 251 w 706"/>
              <a:gd name="T35" fmla="*/ 450 h 706"/>
              <a:gd name="T36" fmla="*/ 229 w 706"/>
              <a:gd name="T37" fmla="*/ 395 h 706"/>
              <a:gd name="T38" fmla="*/ 278 w 706"/>
              <a:gd name="T39" fmla="*/ 351 h 706"/>
              <a:gd name="T40" fmla="*/ 243 w 706"/>
              <a:gd name="T41" fmla="*/ 314 h 706"/>
              <a:gd name="T42" fmla="*/ 203 w 706"/>
              <a:gd name="T43" fmla="*/ 359 h 706"/>
              <a:gd name="T44" fmla="*/ 152 w 706"/>
              <a:gd name="T45" fmla="*/ 296 h 706"/>
              <a:gd name="T46" fmla="*/ 242 w 706"/>
              <a:gd name="T47" fmla="*/ 254 h 706"/>
              <a:gd name="T48" fmla="*/ 348 w 706"/>
              <a:gd name="T49" fmla="*/ 346 h 706"/>
              <a:gd name="T50" fmla="*/ 345 w 706"/>
              <a:gd name="T51" fmla="*/ 451 h 706"/>
              <a:gd name="T52" fmla="*/ 329 w 706"/>
              <a:gd name="T53" fmla="*/ 588 h 706"/>
              <a:gd name="T54" fmla="*/ 164 w 706"/>
              <a:gd name="T55" fmla="*/ 591 h 706"/>
              <a:gd name="T56" fmla="*/ 558 w 706"/>
              <a:gd name="T57" fmla="*/ 616 h 706"/>
              <a:gd name="T58" fmla="*/ 488 w 706"/>
              <a:gd name="T59" fmla="*/ 356 h 706"/>
              <a:gd name="T60" fmla="*/ 398 w 706"/>
              <a:gd name="T61" fmla="*/ 344 h 706"/>
              <a:gd name="T62" fmla="*/ 502 w 706"/>
              <a:gd name="T63" fmla="*/ 254 h 706"/>
              <a:gd name="T64" fmla="*/ 558 w 706"/>
              <a:gd name="T65" fmla="*/ 616 h 7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06" h="706">
                <a:moveTo>
                  <a:pt x="0" y="706"/>
                </a:moveTo>
                <a:lnTo>
                  <a:pt x="0" y="85"/>
                </a:lnTo>
                <a:lnTo>
                  <a:pt x="85" y="85"/>
                </a:lnTo>
                <a:lnTo>
                  <a:pt x="85" y="0"/>
                </a:lnTo>
                <a:lnTo>
                  <a:pt x="226" y="0"/>
                </a:lnTo>
                <a:lnTo>
                  <a:pt x="226" y="85"/>
                </a:lnTo>
                <a:lnTo>
                  <a:pt x="480" y="85"/>
                </a:lnTo>
                <a:lnTo>
                  <a:pt x="480" y="0"/>
                </a:lnTo>
                <a:lnTo>
                  <a:pt x="621" y="0"/>
                </a:lnTo>
                <a:lnTo>
                  <a:pt x="621" y="85"/>
                </a:lnTo>
                <a:lnTo>
                  <a:pt x="706" y="85"/>
                </a:lnTo>
                <a:lnTo>
                  <a:pt x="706" y="706"/>
                </a:lnTo>
                <a:lnTo>
                  <a:pt x="0" y="706"/>
                </a:lnTo>
                <a:close/>
                <a:moveTo>
                  <a:pt x="57" y="649"/>
                </a:moveTo>
                <a:lnTo>
                  <a:pt x="649" y="649"/>
                </a:lnTo>
                <a:lnTo>
                  <a:pt x="649" y="226"/>
                </a:lnTo>
                <a:lnTo>
                  <a:pt x="57" y="226"/>
                </a:lnTo>
                <a:lnTo>
                  <a:pt x="57" y="649"/>
                </a:lnTo>
                <a:close/>
                <a:moveTo>
                  <a:pt x="155" y="42"/>
                </a:moveTo>
                <a:cubicBezTo>
                  <a:pt x="140" y="42"/>
                  <a:pt x="127" y="61"/>
                  <a:pt x="127" y="85"/>
                </a:cubicBezTo>
                <a:cubicBezTo>
                  <a:pt x="127" y="108"/>
                  <a:pt x="140" y="127"/>
                  <a:pt x="155" y="127"/>
                </a:cubicBezTo>
                <a:cubicBezTo>
                  <a:pt x="171" y="127"/>
                  <a:pt x="184" y="108"/>
                  <a:pt x="184" y="85"/>
                </a:cubicBezTo>
                <a:cubicBezTo>
                  <a:pt x="184" y="61"/>
                  <a:pt x="171" y="42"/>
                  <a:pt x="155" y="42"/>
                </a:cubicBezTo>
                <a:close/>
                <a:moveTo>
                  <a:pt x="550" y="42"/>
                </a:moveTo>
                <a:cubicBezTo>
                  <a:pt x="535" y="42"/>
                  <a:pt x="522" y="61"/>
                  <a:pt x="522" y="84"/>
                </a:cubicBezTo>
                <a:cubicBezTo>
                  <a:pt x="522" y="108"/>
                  <a:pt x="535" y="127"/>
                  <a:pt x="550" y="127"/>
                </a:cubicBezTo>
                <a:cubicBezTo>
                  <a:pt x="566" y="127"/>
                  <a:pt x="579" y="108"/>
                  <a:pt x="579" y="84"/>
                </a:cubicBezTo>
                <a:cubicBezTo>
                  <a:pt x="579" y="61"/>
                  <a:pt x="566" y="42"/>
                  <a:pt x="550" y="42"/>
                </a:cubicBezTo>
                <a:close/>
                <a:moveTo>
                  <a:pt x="128" y="514"/>
                </a:moveTo>
                <a:lnTo>
                  <a:pt x="198" y="505"/>
                </a:lnTo>
                <a:cubicBezTo>
                  <a:pt x="200" y="523"/>
                  <a:pt x="205" y="537"/>
                  <a:pt x="214" y="546"/>
                </a:cubicBezTo>
                <a:cubicBezTo>
                  <a:pt x="223" y="556"/>
                  <a:pt x="233" y="561"/>
                  <a:pt x="246" y="561"/>
                </a:cubicBezTo>
                <a:cubicBezTo>
                  <a:pt x="259" y="561"/>
                  <a:pt x="270" y="555"/>
                  <a:pt x="279" y="545"/>
                </a:cubicBezTo>
                <a:cubicBezTo>
                  <a:pt x="288" y="535"/>
                  <a:pt x="293" y="521"/>
                  <a:pt x="293" y="504"/>
                </a:cubicBezTo>
                <a:cubicBezTo>
                  <a:pt x="293" y="487"/>
                  <a:pt x="289" y="474"/>
                  <a:pt x="281" y="464"/>
                </a:cubicBezTo>
                <a:cubicBezTo>
                  <a:pt x="272" y="455"/>
                  <a:pt x="262" y="450"/>
                  <a:pt x="251" y="450"/>
                </a:cubicBezTo>
                <a:cubicBezTo>
                  <a:pt x="243" y="450"/>
                  <a:pt x="234" y="452"/>
                  <a:pt x="223" y="455"/>
                </a:cubicBezTo>
                <a:lnTo>
                  <a:pt x="229" y="395"/>
                </a:lnTo>
                <a:cubicBezTo>
                  <a:pt x="245" y="395"/>
                  <a:pt x="257" y="391"/>
                  <a:pt x="265" y="383"/>
                </a:cubicBezTo>
                <a:cubicBezTo>
                  <a:pt x="274" y="375"/>
                  <a:pt x="278" y="365"/>
                  <a:pt x="278" y="351"/>
                </a:cubicBezTo>
                <a:cubicBezTo>
                  <a:pt x="278" y="340"/>
                  <a:pt x="275" y="331"/>
                  <a:pt x="268" y="324"/>
                </a:cubicBezTo>
                <a:cubicBezTo>
                  <a:pt x="262" y="318"/>
                  <a:pt x="253" y="314"/>
                  <a:pt x="243" y="314"/>
                </a:cubicBezTo>
                <a:cubicBezTo>
                  <a:pt x="233" y="314"/>
                  <a:pt x="224" y="318"/>
                  <a:pt x="216" y="326"/>
                </a:cubicBezTo>
                <a:cubicBezTo>
                  <a:pt x="209" y="333"/>
                  <a:pt x="204" y="345"/>
                  <a:pt x="203" y="359"/>
                </a:cubicBezTo>
                <a:lnTo>
                  <a:pt x="133" y="349"/>
                </a:lnTo>
                <a:cubicBezTo>
                  <a:pt x="137" y="327"/>
                  <a:pt x="144" y="310"/>
                  <a:pt x="152" y="296"/>
                </a:cubicBezTo>
                <a:cubicBezTo>
                  <a:pt x="161" y="283"/>
                  <a:pt x="174" y="273"/>
                  <a:pt x="189" y="265"/>
                </a:cubicBezTo>
                <a:cubicBezTo>
                  <a:pt x="205" y="258"/>
                  <a:pt x="223" y="254"/>
                  <a:pt x="242" y="254"/>
                </a:cubicBezTo>
                <a:cubicBezTo>
                  <a:pt x="276" y="254"/>
                  <a:pt x="303" y="265"/>
                  <a:pt x="323" y="286"/>
                </a:cubicBezTo>
                <a:cubicBezTo>
                  <a:pt x="340" y="304"/>
                  <a:pt x="348" y="324"/>
                  <a:pt x="348" y="346"/>
                </a:cubicBezTo>
                <a:cubicBezTo>
                  <a:pt x="348" y="378"/>
                  <a:pt x="330" y="403"/>
                  <a:pt x="296" y="422"/>
                </a:cubicBezTo>
                <a:cubicBezTo>
                  <a:pt x="316" y="426"/>
                  <a:pt x="332" y="436"/>
                  <a:pt x="345" y="451"/>
                </a:cubicBezTo>
                <a:cubicBezTo>
                  <a:pt x="357" y="467"/>
                  <a:pt x="363" y="485"/>
                  <a:pt x="363" y="507"/>
                </a:cubicBezTo>
                <a:cubicBezTo>
                  <a:pt x="363" y="538"/>
                  <a:pt x="352" y="565"/>
                  <a:pt x="329" y="588"/>
                </a:cubicBezTo>
                <a:cubicBezTo>
                  <a:pt x="306" y="610"/>
                  <a:pt x="278" y="621"/>
                  <a:pt x="244" y="621"/>
                </a:cubicBezTo>
                <a:cubicBezTo>
                  <a:pt x="212" y="621"/>
                  <a:pt x="185" y="611"/>
                  <a:pt x="164" y="591"/>
                </a:cubicBezTo>
                <a:cubicBezTo>
                  <a:pt x="143" y="571"/>
                  <a:pt x="131" y="546"/>
                  <a:pt x="128" y="514"/>
                </a:cubicBezTo>
                <a:close/>
                <a:moveTo>
                  <a:pt x="558" y="616"/>
                </a:moveTo>
                <a:lnTo>
                  <a:pt x="488" y="616"/>
                </a:lnTo>
                <a:lnTo>
                  <a:pt x="488" y="356"/>
                </a:lnTo>
                <a:cubicBezTo>
                  <a:pt x="463" y="382"/>
                  <a:pt x="433" y="402"/>
                  <a:pt x="398" y="415"/>
                </a:cubicBezTo>
                <a:lnTo>
                  <a:pt x="398" y="344"/>
                </a:lnTo>
                <a:cubicBezTo>
                  <a:pt x="416" y="339"/>
                  <a:pt x="436" y="327"/>
                  <a:pt x="458" y="311"/>
                </a:cubicBezTo>
                <a:cubicBezTo>
                  <a:pt x="479" y="295"/>
                  <a:pt x="494" y="276"/>
                  <a:pt x="502" y="254"/>
                </a:cubicBezTo>
                <a:lnTo>
                  <a:pt x="558" y="254"/>
                </a:lnTo>
                <a:lnTo>
                  <a:pt x="558" y="616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900"/>
          </a:p>
        </p:txBody>
      </p:sp>
      <p:sp>
        <p:nvSpPr>
          <p:cNvPr id="25" name="Users Icon"/>
          <p:cNvSpPr>
            <a:spLocks noChangeAspect="1" noEditPoints="1"/>
          </p:cNvSpPr>
          <p:nvPr/>
        </p:nvSpPr>
        <p:spPr bwMode="auto">
          <a:xfrm>
            <a:off x="1828800" y="3733800"/>
            <a:ext cx="470695" cy="381178"/>
          </a:xfrm>
          <a:custGeom>
            <a:avLst/>
            <a:gdLst>
              <a:gd name="T0" fmla="*/ 451 w 903"/>
              <a:gd name="T1" fmla="*/ 169 h 734"/>
              <a:gd name="T2" fmla="*/ 557 w 903"/>
              <a:gd name="T3" fmla="*/ 315 h 734"/>
              <a:gd name="T4" fmla="*/ 575 w 903"/>
              <a:gd name="T5" fmla="*/ 346 h 734"/>
              <a:gd name="T6" fmla="*/ 550 w 903"/>
              <a:gd name="T7" fmla="*/ 379 h 734"/>
              <a:gd name="T8" fmla="*/ 522 w 903"/>
              <a:gd name="T9" fmla="*/ 436 h 734"/>
              <a:gd name="T10" fmla="*/ 522 w 903"/>
              <a:gd name="T11" fmla="*/ 510 h 734"/>
              <a:gd name="T12" fmla="*/ 640 w 903"/>
              <a:gd name="T13" fmla="*/ 545 h 734"/>
              <a:gd name="T14" fmla="*/ 734 w 903"/>
              <a:gd name="T15" fmla="*/ 622 h 734"/>
              <a:gd name="T16" fmla="*/ 734 w 903"/>
              <a:gd name="T17" fmla="*/ 734 h 734"/>
              <a:gd name="T18" fmla="*/ 169 w 903"/>
              <a:gd name="T19" fmla="*/ 734 h 734"/>
              <a:gd name="T20" fmla="*/ 169 w 903"/>
              <a:gd name="T21" fmla="*/ 622 h 734"/>
              <a:gd name="T22" fmla="*/ 263 w 903"/>
              <a:gd name="T23" fmla="*/ 545 h 734"/>
              <a:gd name="T24" fmla="*/ 381 w 903"/>
              <a:gd name="T25" fmla="*/ 510 h 734"/>
              <a:gd name="T26" fmla="*/ 381 w 903"/>
              <a:gd name="T27" fmla="*/ 436 h 734"/>
              <a:gd name="T28" fmla="*/ 353 w 903"/>
              <a:gd name="T29" fmla="*/ 379 h 734"/>
              <a:gd name="T30" fmla="*/ 328 w 903"/>
              <a:gd name="T31" fmla="*/ 346 h 734"/>
              <a:gd name="T32" fmla="*/ 346 w 903"/>
              <a:gd name="T33" fmla="*/ 315 h 734"/>
              <a:gd name="T34" fmla="*/ 451 w 903"/>
              <a:gd name="T35" fmla="*/ 169 h 734"/>
              <a:gd name="T36" fmla="*/ 235 w 903"/>
              <a:gd name="T37" fmla="*/ 524 h 734"/>
              <a:gd name="T38" fmla="*/ 177 w 903"/>
              <a:gd name="T39" fmla="*/ 564 h 734"/>
              <a:gd name="T40" fmla="*/ 0 w 903"/>
              <a:gd name="T41" fmla="*/ 564 h 734"/>
              <a:gd name="T42" fmla="*/ 0 w 903"/>
              <a:gd name="T43" fmla="*/ 453 h 734"/>
              <a:gd name="T44" fmla="*/ 94 w 903"/>
              <a:gd name="T45" fmla="*/ 376 h 734"/>
              <a:gd name="T46" fmla="*/ 212 w 903"/>
              <a:gd name="T47" fmla="*/ 341 h 734"/>
              <a:gd name="T48" fmla="*/ 212 w 903"/>
              <a:gd name="T49" fmla="*/ 267 h 734"/>
              <a:gd name="T50" fmla="*/ 184 w 903"/>
              <a:gd name="T51" fmla="*/ 210 h 734"/>
              <a:gd name="T52" fmla="*/ 159 w 903"/>
              <a:gd name="T53" fmla="*/ 176 h 734"/>
              <a:gd name="T54" fmla="*/ 176 w 903"/>
              <a:gd name="T55" fmla="*/ 146 h 734"/>
              <a:gd name="T56" fmla="*/ 282 w 903"/>
              <a:gd name="T57" fmla="*/ 0 h 734"/>
              <a:gd name="T58" fmla="*/ 389 w 903"/>
              <a:gd name="T59" fmla="*/ 149 h 734"/>
              <a:gd name="T60" fmla="*/ 310 w 903"/>
              <a:gd name="T61" fmla="*/ 280 h 734"/>
              <a:gd name="T62" fmla="*/ 293 w 903"/>
              <a:gd name="T63" fmla="*/ 310 h 734"/>
              <a:gd name="T64" fmla="*/ 311 w 903"/>
              <a:gd name="T65" fmla="*/ 351 h 734"/>
              <a:gd name="T66" fmla="*/ 339 w 903"/>
              <a:gd name="T67" fmla="*/ 408 h 734"/>
              <a:gd name="T68" fmla="*/ 339 w 903"/>
              <a:gd name="T69" fmla="*/ 489 h 734"/>
              <a:gd name="T70" fmla="*/ 235 w 903"/>
              <a:gd name="T71" fmla="*/ 524 h 734"/>
              <a:gd name="T72" fmla="*/ 668 w 903"/>
              <a:gd name="T73" fmla="*/ 524 h 734"/>
              <a:gd name="T74" fmla="*/ 564 w 903"/>
              <a:gd name="T75" fmla="*/ 489 h 734"/>
              <a:gd name="T76" fmla="*/ 564 w 903"/>
              <a:gd name="T77" fmla="*/ 408 h 734"/>
              <a:gd name="T78" fmla="*/ 592 w 903"/>
              <a:gd name="T79" fmla="*/ 351 h 734"/>
              <a:gd name="T80" fmla="*/ 610 w 903"/>
              <a:gd name="T81" fmla="*/ 310 h 734"/>
              <a:gd name="T82" fmla="*/ 592 w 903"/>
              <a:gd name="T83" fmla="*/ 280 h 734"/>
              <a:gd name="T84" fmla="*/ 513 w 903"/>
              <a:gd name="T85" fmla="*/ 149 h 734"/>
              <a:gd name="T86" fmla="*/ 621 w 903"/>
              <a:gd name="T87" fmla="*/ 0 h 734"/>
              <a:gd name="T88" fmla="*/ 726 w 903"/>
              <a:gd name="T89" fmla="*/ 146 h 734"/>
              <a:gd name="T90" fmla="*/ 744 w 903"/>
              <a:gd name="T91" fmla="*/ 176 h 734"/>
              <a:gd name="T92" fmla="*/ 719 w 903"/>
              <a:gd name="T93" fmla="*/ 210 h 734"/>
              <a:gd name="T94" fmla="*/ 691 w 903"/>
              <a:gd name="T95" fmla="*/ 267 h 734"/>
              <a:gd name="T96" fmla="*/ 691 w 903"/>
              <a:gd name="T97" fmla="*/ 341 h 734"/>
              <a:gd name="T98" fmla="*/ 809 w 903"/>
              <a:gd name="T99" fmla="*/ 376 h 734"/>
              <a:gd name="T100" fmla="*/ 903 w 903"/>
              <a:gd name="T101" fmla="*/ 453 h 734"/>
              <a:gd name="T102" fmla="*/ 903 w 903"/>
              <a:gd name="T103" fmla="*/ 564 h 734"/>
              <a:gd name="T104" fmla="*/ 726 w 903"/>
              <a:gd name="T105" fmla="*/ 564 h 734"/>
              <a:gd name="T106" fmla="*/ 668 w 903"/>
              <a:gd name="T107" fmla="*/ 524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03" h="734">
                <a:moveTo>
                  <a:pt x="451" y="169"/>
                </a:moveTo>
                <a:cubicBezTo>
                  <a:pt x="534" y="169"/>
                  <a:pt x="569" y="216"/>
                  <a:pt x="557" y="315"/>
                </a:cubicBezTo>
                <a:cubicBezTo>
                  <a:pt x="568" y="321"/>
                  <a:pt x="575" y="332"/>
                  <a:pt x="575" y="346"/>
                </a:cubicBezTo>
                <a:cubicBezTo>
                  <a:pt x="575" y="362"/>
                  <a:pt x="564" y="375"/>
                  <a:pt x="550" y="379"/>
                </a:cubicBezTo>
                <a:cubicBezTo>
                  <a:pt x="543" y="401"/>
                  <a:pt x="534" y="421"/>
                  <a:pt x="522" y="436"/>
                </a:cubicBezTo>
                <a:lnTo>
                  <a:pt x="522" y="510"/>
                </a:lnTo>
                <a:cubicBezTo>
                  <a:pt x="561" y="518"/>
                  <a:pt x="593" y="522"/>
                  <a:pt x="640" y="545"/>
                </a:cubicBezTo>
                <a:cubicBezTo>
                  <a:pt x="687" y="569"/>
                  <a:pt x="702" y="591"/>
                  <a:pt x="734" y="622"/>
                </a:cubicBezTo>
                <a:lnTo>
                  <a:pt x="734" y="734"/>
                </a:lnTo>
                <a:lnTo>
                  <a:pt x="169" y="734"/>
                </a:lnTo>
                <a:lnTo>
                  <a:pt x="169" y="622"/>
                </a:lnTo>
                <a:cubicBezTo>
                  <a:pt x="201" y="591"/>
                  <a:pt x="216" y="569"/>
                  <a:pt x="263" y="545"/>
                </a:cubicBezTo>
                <a:cubicBezTo>
                  <a:pt x="310" y="522"/>
                  <a:pt x="342" y="518"/>
                  <a:pt x="381" y="510"/>
                </a:cubicBezTo>
                <a:lnTo>
                  <a:pt x="381" y="436"/>
                </a:lnTo>
                <a:cubicBezTo>
                  <a:pt x="369" y="421"/>
                  <a:pt x="359" y="401"/>
                  <a:pt x="353" y="379"/>
                </a:cubicBezTo>
                <a:cubicBezTo>
                  <a:pt x="339" y="375"/>
                  <a:pt x="328" y="362"/>
                  <a:pt x="328" y="346"/>
                </a:cubicBezTo>
                <a:cubicBezTo>
                  <a:pt x="328" y="332"/>
                  <a:pt x="335" y="321"/>
                  <a:pt x="346" y="315"/>
                </a:cubicBezTo>
                <a:cubicBezTo>
                  <a:pt x="334" y="216"/>
                  <a:pt x="369" y="169"/>
                  <a:pt x="451" y="169"/>
                </a:cubicBezTo>
                <a:close/>
                <a:moveTo>
                  <a:pt x="235" y="524"/>
                </a:moveTo>
                <a:cubicBezTo>
                  <a:pt x="196" y="544"/>
                  <a:pt x="200" y="541"/>
                  <a:pt x="177" y="564"/>
                </a:cubicBezTo>
                <a:lnTo>
                  <a:pt x="0" y="564"/>
                </a:lnTo>
                <a:lnTo>
                  <a:pt x="0" y="453"/>
                </a:lnTo>
                <a:cubicBezTo>
                  <a:pt x="31" y="421"/>
                  <a:pt x="47" y="400"/>
                  <a:pt x="94" y="376"/>
                </a:cubicBezTo>
                <a:cubicBezTo>
                  <a:pt x="141" y="353"/>
                  <a:pt x="172" y="349"/>
                  <a:pt x="212" y="341"/>
                </a:cubicBezTo>
                <a:lnTo>
                  <a:pt x="212" y="267"/>
                </a:lnTo>
                <a:cubicBezTo>
                  <a:pt x="200" y="251"/>
                  <a:pt x="190" y="232"/>
                  <a:pt x="184" y="210"/>
                </a:cubicBezTo>
                <a:cubicBezTo>
                  <a:pt x="169" y="206"/>
                  <a:pt x="159" y="192"/>
                  <a:pt x="159" y="176"/>
                </a:cubicBezTo>
                <a:cubicBezTo>
                  <a:pt x="159" y="163"/>
                  <a:pt x="166" y="152"/>
                  <a:pt x="176" y="146"/>
                </a:cubicBezTo>
                <a:cubicBezTo>
                  <a:pt x="164" y="47"/>
                  <a:pt x="200" y="0"/>
                  <a:pt x="282" y="0"/>
                </a:cubicBezTo>
                <a:cubicBezTo>
                  <a:pt x="359" y="0"/>
                  <a:pt x="395" y="62"/>
                  <a:pt x="389" y="149"/>
                </a:cubicBezTo>
                <a:cubicBezTo>
                  <a:pt x="339" y="169"/>
                  <a:pt x="310" y="197"/>
                  <a:pt x="310" y="280"/>
                </a:cubicBezTo>
                <a:cubicBezTo>
                  <a:pt x="300" y="286"/>
                  <a:pt x="293" y="297"/>
                  <a:pt x="293" y="310"/>
                </a:cubicBezTo>
                <a:cubicBezTo>
                  <a:pt x="293" y="326"/>
                  <a:pt x="296" y="347"/>
                  <a:pt x="311" y="351"/>
                </a:cubicBezTo>
                <a:cubicBezTo>
                  <a:pt x="317" y="373"/>
                  <a:pt x="327" y="392"/>
                  <a:pt x="339" y="408"/>
                </a:cubicBezTo>
                <a:lnTo>
                  <a:pt x="339" y="489"/>
                </a:lnTo>
                <a:cubicBezTo>
                  <a:pt x="299" y="497"/>
                  <a:pt x="282" y="501"/>
                  <a:pt x="235" y="524"/>
                </a:cubicBezTo>
                <a:close/>
                <a:moveTo>
                  <a:pt x="668" y="524"/>
                </a:moveTo>
                <a:cubicBezTo>
                  <a:pt x="621" y="501"/>
                  <a:pt x="603" y="497"/>
                  <a:pt x="564" y="489"/>
                </a:cubicBezTo>
                <a:lnTo>
                  <a:pt x="564" y="408"/>
                </a:lnTo>
                <a:cubicBezTo>
                  <a:pt x="576" y="392"/>
                  <a:pt x="586" y="373"/>
                  <a:pt x="592" y="351"/>
                </a:cubicBezTo>
                <a:cubicBezTo>
                  <a:pt x="607" y="347"/>
                  <a:pt x="610" y="326"/>
                  <a:pt x="610" y="310"/>
                </a:cubicBezTo>
                <a:cubicBezTo>
                  <a:pt x="610" y="297"/>
                  <a:pt x="603" y="286"/>
                  <a:pt x="592" y="280"/>
                </a:cubicBezTo>
                <a:cubicBezTo>
                  <a:pt x="593" y="197"/>
                  <a:pt x="564" y="169"/>
                  <a:pt x="513" y="149"/>
                </a:cubicBezTo>
                <a:cubicBezTo>
                  <a:pt x="508" y="62"/>
                  <a:pt x="544" y="0"/>
                  <a:pt x="621" y="0"/>
                </a:cubicBezTo>
                <a:cubicBezTo>
                  <a:pt x="703" y="0"/>
                  <a:pt x="738" y="47"/>
                  <a:pt x="726" y="146"/>
                </a:cubicBezTo>
                <a:cubicBezTo>
                  <a:pt x="737" y="152"/>
                  <a:pt x="744" y="163"/>
                  <a:pt x="744" y="176"/>
                </a:cubicBezTo>
                <a:cubicBezTo>
                  <a:pt x="744" y="192"/>
                  <a:pt x="734" y="206"/>
                  <a:pt x="719" y="210"/>
                </a:cubicBezTo>
                <a:cubicBezTo>
                  <a:pt x="713" y="232"/>
                  <a:pt x="703" y="251"/>
                  <a:pt x="691" y="267"/>
                </a:cubicBezTo>
                <a:lnTo>
                  <a:pt x="691" y="341"/>
                </a:lnTo>
                <a:cubicBezTo>
                  <a:pt x="730" y="349"/>
                  <a:pt x="762" y="353"/>
                  <a:pt x="809" y="376"/>
                </a:cubicBezTo>
                <a:cubicBezTo>
                  <a:pt x="856" y="400"/>
                  <a:pt x="872" y="421"/>
                  <a:pt x="903" y="453"/>
                </a:cubicBezTo>
                <a:lnTo>
                  <a:pt x="903" y="564"/>
                </a:lnTo>
                <a:lnTo>
                  <a:pt x="726" y="564"/>
                </a:lnTo>
                <a:cubicBezTo>
                  <a:pt x="703" y="541"/>
                  <a:pt x="707" y="544"/>
                  <a:pt x="668" y="524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900"/>
          </a:p>
        </p:txBody>
      </p:sp>
      <p:sp>
        <p:nvSpPr>
          <p:cNvPr id="27" name="TextBox 26"/>
          <p:cNvSpPr txBox="1"/>
          <p:nvPr/>
        </p:nvSpPr>
        <p:spPr>
          <a:xfrm>
            <a:off x="1323157" y="4186535"/>
            <a:ext cx="1559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Teamwork</a:t>
            </a:r>
            <a:endParaRPr lang="en-US" sz="24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9" name="Marker Icon"/>
          <p:cNvSpPr>
            <a:spLocks noChangeAspect="1" noEditPoints="1"/>
          </p:cNvSpPr>
          <p:nvPr/>
        </p:nvSpPr>
        <p:spPr bwMode="auto">
          <a:xfrm>
            <a:off x="4394321" y="3776201"/>
            <a:ext cx="445423" cy="414799"/>
          </a:xfrm>
          <a:custGeom>
            <a:avLst/>
            <a:gdLst>
              <a:gd name="T0" fmla="*/ 84 w 890"/>
              <a:gd name="T1" fmla="*/ 829 h 829"/>
              <a:gd name="T2" fmla="*/ 113 w 890"/>
              <a:gd name="T3" fmla="*/ 730 h 829"/>
              <a:gd name="T4" fmla="*/ 169 w 890"/>
              <a:gd name="T5" fmla="*/ 603 h 829"/>
              <a:gd name="T6" fmla="*/ 282 w 890"/>
              <a:gd name="T7" fmla="*/ 716 h 829"/>
              <a:gd name="T8" fmla="*/ 169 w 890"/>
              <a:gd name="T9" fmla="*/ 773 h 829"/>
              <a:gd name="T10" fmla="*/ 536 w 890"/>
              <a:gd name="T11" fmla="*/ 773 h 829"/>
              <a:gd name="T12" fmla="*/ 592 w 890"/>
              <a:gd name="T13" fmla="*/ 829 h 829"/>
              <a:gd name="T14" fmla="*/ 84 w 890"/>
              <a:gd name="T15" fmla="*/ 829 h 829"/>
              <a:gd name="T16" fmla="*/ 367 w 890"/>
              <a:gd name="T17" fmla="*/ 688 h 829"/>
              <a:gd name="T18" fmla="*/ 310 w 890"/>
              <a:gd name="T19" fmla="*/ 688 h 829"/>
              <a:gd name="T20" fmla="*/ 197 w 890"/>
              <a:gd name="T21" fmla="*/ 575 h 829"/>
              <a:gd name="T22" fmla="*/ 197 w 890"/>
              <a:gd name="T23" fmla="*/ 519 h 829"/>
              <a:gd name="T24" fmla="*/ 367 w 890"/>
              <a:gd name="T25" fmla="*/ 688 h 829"/>
              <a:gd name="T26" fmla="*/ 320 w 890"/>
              <a:gd name="T27" fmla="*/ 444 h 829"/>
              <a:gd name="T28" fmla="*/ 261 w 890"/>
              <a:gd name="T29" fmla="*/ 540 h 829"/>
              <a:gd name="T30" fmla="*/ 232 w 890"/>
              <a:gd name="T31" fmla="*/ 512 h 829"/>
              <a:gd name="T32" fmla="*/ 282 w 890"/>
              <a:gd name="T33" fmla="*/ 406 h 829"/>
              <a:gd name="T34" fmla="*/ 320 w 890"/>
              <a:gd name="T35" fmla="*/ 444 h 829"/>
              <a:gd name="T36" fmla="*/ 374 w 890"/>
              <a:gd name="T37" fmla="*/ 653 h 829"/>
              <a:gd name="T38" fmla="*/ 282 w 890"/>
              <a:gd name="T39" fmla="*/ 561 h 829"/>
              <a:gd name="T40" fmla="*/ 339 w 890"/>
              <a:gd name="T41" fmla="*/ 463 h 829"/>
              <a:gd name="T42" fmla="*/ 479 w 890"/>
              <a:gd name="T43" fmla="*/ 603 h 829"/>
              <a:gd name="T44" fmla="*/ 374 w 890"/>
              <a:gd name="T45" fmla="*/ 653 h 829"/>
              <a:gd name="T46" fmla="*/ 365 w 890"/>
              <a:gd name="T47" fmla="*/ 433 h 829"/>
              <a:gd name="T48" fmla="*/ 789 w 890"/>
              <a:gd name="T49" fmla="*/ 39 h 829"/>
              <a:gd name="T50" fmla="*/ 890 w 890"/>
              <a:gd name="T51" fmla="*/ 145 h 829"/>
              <a:gd name="T52" fmla="*/ 508 w 890"/>
              <a:gd name="T53" fmla="*/ 575 h 829"/>
              <a:gd name="T54" fmla="*/ 365 w 890"/>
              <a:gd name="T55" fmla="*/ 433 h 829"/>
              <a:gd name="T56" fmla="*/ 735 w 890"/>
              <a:gd name="T57" fmla="*/ 0 h 829"/>
              <a:gd name="T58" fmla="*/ 762 w 890"/>
              <a:gd name="T59" fmla="*/ 18 h 829"/>
              <a:gd name="T60" fmla="*/ 346 w 890"/>
              <a:gd name="T61" fmla="*/ 414 h 829"/>
              <a:gd name="T62" fmla="*/ 310 w 890"/>
              <a:gd name="T63" fmla="*/ 378 h 829"/>
              <a:gd name="T64" fmla="*/ 735 w 890"/>
              <a:gd name="T65" fmla="*/ 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90" h="829">
                <a:moveTo>
                  <a:pt x="84" y="829"/>
                </a:moveTo>
                <a:cubicBezTo>
                  <a:pt x="0" y="829"/>
                  <a:pt x="113" y="730"/>
                  <a:pt x="113" y="730"/>
                </a:cubicBezTo>
                <a:lnTo>
                  <a:pt x="169" y="603"/>
                </a:lnTo>
                <a:lnTo>
                  <a:pt x="282" y="716"/>
                </a:lnTo>
                <a:lnTo>
                  <a:pt x="169" y="773"/>
                </a:lnTo>
                <a:lnTo>
                  <a:pt x="536" y="773"/>
                </a:lnTo>
                <a:lnTo>
                  <a:pt x="592" y="829"/>
                </a:lnTo>
                <a:lnTo>
                  <a:pt x="84" y="829"/>
                </a:lnTo>
                <a:close/>
                <a:moveTo>
                  <a:pt x="367" y="688"/>
                </a:moveTo>
                <a:lnTo>
                  <a:pt x="310" y="688"/>
                </a:lnTo>
                <a:lnTo>
                  <a:pt x="197" y="575"/>
                </a:lnTo>
                <a:lnTo>
                  <a:pt x="197" y="519"/>
                </a:lnTo>
                <a:lnTo>
                  <a:pt x="367" y="688"/>
                </a:lnTo>
                <a:close/>
                <a:moveTo>
                  <a:pt x="320" y="444"/>
                </a:moveTo>
                <a:cubicBezTo>
                  <a:pt x="283" y="485"/>
                  <a:pt x="271" y="519"/>
                  <a:pt x="261" y="540"/>
                </a:cubicBezTo>
                <a:lnTo>
                  <a:pt x="232" y="512"/>
                </a:lnTo>
                <a:cubicBezTo>
                  <a:pt x="232" y="512"/>
                  <a:pt x="197" y="490"/>
                  <a:pt x="282" y="406"/>
                </a:cubicBezTo>
                <a:lnTo>
                  <a:pt x="320" y="444"/>
                </a:lnTo>
                <a:close/>
                <a:moveTo>
                  <a:pt x="374" y="653"/>
                </a:moveTo>
                <a:lnTo>
                  <a:pt x="282" y="561"/>
                </a:lnTo>
                <a:cubicBezTo>
                  <a:pt x="298" y="532"/>
                  <a:pt x="309" y="499"/>
                  <a:pt x="339" y="463"/>
                </a:cubicBezTo>
                <a:lnTo>
                  <a:pt x="479" y="603"/>
                </a:lnTo>
                <a:cubicBezTo>
                  <a:pt x="479" y="603"/>
                  <a:pt x="402" y="681"/>
                  <a:pt x="374" y="653"/>
                </a:cubicBezTo>
                <a:close/>
                <a:moveTo>
                  <a:pt x="365" y="433"/>
                </a:moveTo>
                <a:cubicBezTo>
                  <a:pt x="485" y="297"/>
                  <a:pt x="674" y="139"/>
                  <a:pt x="789" y="39"/>
                </a:cubicBezTo>
                <a:cubicBezTo>
                  <a:pt x="827" y="70"/>
                  <a:pt x="861" y="105"/>
                  <a:pt x="890" y="145"/>
                </a:cubicBezTo>
                <a:lnTo>
                  <a:pt x="508" y="575"/>
                </a:lnTo>
                <a:lnTo>
                  <a:pt x="365" y="433"/>
                </a:lnTo>
                <a:close/>
                <a:moveTo>
                  <a:pt x="735" y="0"/>
                </a:moveTo>
                <a:lnTo>
                  <a:pt x="762" y="18"/>
                </a:lnTo>
                <a:cubicBezTo>
                  <a:pt x="645" y="123"/>
                  <a:pt x="459" y="290"/>
                  <a:pt x="346" y="414"/>
                </a:cubicBezTo>
                <a:lnTo>
                  <a:pt x="310" y="378"/>
                </a:lnTo>
                <a:lnTo>
                  <a:pt x="73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900"/>
          </a:p>
        </p:txBody>
      </p:sp>
      <p:sp>
        <p:nvSpPr>
          <p:cNvPr id="31" name="TextBox 30"/>
          <p:cNvSpPr txBox="1"/>
          <p:nvPr/>
        </p:nvSpPr>
        <p:spPr>
          <a:xfrm>
            <a:off x="3972205" y="4186535"/>
            <a:ext cx="1286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Support</a:t>
            </a:r>
            <a:endParaRPr lang="en-US" sz="24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3" name="Shopping Cart Icon"/>
          <p:cNvSpPr>
            <a:spLocks noChangeAspect="1" noEditPoints="1"/>
          </p:cNvSpPr>
          <p:nvPr/>
        </p:nvSpPr>
        <p:spPr bwMode="auto">
          <a:xfrm>
            <a:off x="1863035" y="5181600"/>
            <a:ext cx="365125" cy="305268"/>
          </a:xfrm>
          <a:custGeom>
            <a:avLst/>
            <a:gdLst>
              <a:gd name="T0" fmla="*/ 494 w 678"/>
              <a:gd name="T1" fmla="*/ 423 h 564"/>
              <a:gd name="T2" fmla="*/ 565 w 678"/>
              <a:gd name="T3" fmla="*/ 493 h 564"/>
              <a:gd name="T4" fmla="*/ 494 w 678"/>
              <a:gd name="T5" fmla="*/ 564 h 564"/>
              <a:gd name="T6" fmla="*/ 424 w 678"/>
              <a:gd name="T7" fmla="*/ 493 h 564"/>
              <a:gd name="T8" fmla="*/ 494 w 678"/>
              <a:gd name="T9" fmla="*/ 423 h 564"/>
              <a:gd name="T10" fmla="*/ 212 w 678"/>
              <a:gd name="T11" fmla="*/ 423 h 564"/>
              <a:gd name="T12" fmla="*/ 283 w 678"/>
              <a:gd name="T13" fmla="*/ 493 h 564"/>
              <a:gd name="T14" fmla="*/ 212 w 678"/>
              <a:gd name="T15" fmla="*/ 564 h 564"/>
              <a:gd name="T16" fmla="*/ 142 w 678"/>
              <a:gd name="T17" fmla="*/ 493 h 564"/>
              <a:gd name="T18" fmla="*/ 212 w 678"/>
              <a:gd name="T19" fmla="*/ 423 h 564"/>
              <a:gd name="T20" fmla="*/ 113 w 678"/>
              <a:gd name="T21" fmla="*/ 395 h 564"/>
              <a:gd name="T22" fmla="*/ 113 w 678"/>
              <a:gd name="T23" fmla="*/ 310 h 564"/>
              <a:gd name="T24" fmla="*/ 57 w 678"/>
              <a:gd name="T25" fmla="*/ 84 h 564"/>
              <a:gd name="T26" fmla="*/ 0 w 678"/>
              <a:gd name="T27" fmla="*/ 84 h 564"/>
              <a:gd name="T28" fmla="*/ 0 w 678"/>
              <a:gd name="T29" fmla="*/ 0 h 564"/>
              <a:gd name="T30" fmla="*/ 142 w 678"/>
              <a:gd name="T31" fmla="*/ 0 h 564"/>
              <a:gd name="T32" fmla="*/ 142 w 678"/>
              <a:gd name="T33" fmla="*/ 84 h 564"/>
              <a:gd name="T34" fmla="*/ 678 w 678"/>
              <a:gd name="T35" fmla="*/ 84 h 564"/>
              <a:gd name="T36" fmla="*/ 593 w 678"/>
              <a:gd name="T37" fmla="*/ 395 h 564"/>
              <a:gd name="T38" fmla="*/ 113 w 678"/>
              <a:gd name="T39" fmla="*/ 395 h 564"/>
              <a:gd name="T40" fmla="*/ 201 w 678"/>
              <a:gd name="T41" fmla="*/ 310 h 564"/>
              <a:gd name="T42" fmla="*/ 534 w 678"/>
              <a:gd name="T43" fmla="*/ 310 h 564"/>
              <a:gd name="T44" fmla="*/ 568 w 678"/>
              <a:gd name="T45" fmla="*/ 169 h 564"/>
              <a:gd name="T46" fmla="*/ 167 w 678"/>
              <a:gd name="T47" fmla="*/ 169 h 564"/>
              <a:gd name="T48" fmla="*/ 201 w 678"/>
              <a:gd name="T49" fmla="*/ 310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78" h="564">
                <a:moveTo>
                  <a:pt x="494" y="423"/>
                </a:moveTo>
                <a:cubicBezTo>
                  <a:pt x="533" y="423"/>
                  <a:pt x="565" y="454"/>
                  <a:pt x="565" y="493"/>
                </a:cubicBezTo>
                <a:cubicBezTo>
                  <a:pt x="565" y="532"/>
                  <a:pt x="533" y="564"/>
                  <a:pt x="494" y="564"/>
                </a:cubicBezTo>
                <a:cubicBezTo>
                  <a:pt x="455" y="564"/>
                  <a:pt x="424" y="532"/>
                  <a:pt x="424" y="493"/>
                </a:cubicBezTo>
                <a:cubicBezTo>
                  <a:pt x="424" y="454"/>
                  <a:pt x="455" y="423"/>
                  <a:pt x="494" y="423"/>
                </a:cubicBezTo>
                <a:close/>
                <a:moveTo>
                  <a:pt x="212" y="423"/>
                </a:moveTo>
                <a:cubicBezTo>
                  <a:pt x="251" y="423"/>
                  <a:pt x="283" y="454"/>
                  <a:pt x="283" y="493"/>
                </a:cubicBezTo>
                <a:cubicBezTo>
                  <a:pt x="283" y="532"/>
                  <a:pt x="251" y="564"/>
                  <a:pt x="212" y="564"/>
                </a:cubicBezTo>
                <a:cubicBezTo>
                  <a:pt x="173" y="564"/>
                  <a:pt x="142" y="532"/>
                  <a:pt x="142" y="493"/>
                </a:cubicBezTo>
                <a:cubicBezTo>
                  <a:pt x="142" y="454"/>
                  <a:pt x="173" y="423"/>
                  <a:pt x="212" y="423"/>
                </a:cubicBezTo>
                <a:close/>
                <a:moveTo>
                  <a:pt x="113" y="395"/>
                </a:moveTo>
                <a:lnTo>
                  <a:pt x="113" y="310"/>
                </a:lnTo>
                <a:lnTo>
                  <a:pt x="57" y="84"/>
                </a:lnTo>
                <a:lnTo>
                  <a:pt x="0" y="84"/>
                </a:lnTo>
                <a:lnTo>
                  <a:pt x="0" y="0"/>
                </a:lnTo>
                <a:lnTo>
                  <a:pt x="142" y="0"/>
                </a:lnTo>
                <a:lnTo>
                  <a:pt x="142" y="84"/>
                </a:lnTo>
                <a:lnTo>
                  <a:pt x="678" y="84"/>
                </a:lnTo>
                <a:lnTo>
                  <a:pt x="593" y="395"/>
                </a:lnTo>
                <a:lnTo>
                  <a:pt x="113" y="395"/>
                </a:lnTo>
                <a:close/>
                <a:moveTo>
                  <a:pt x="201" y="310"/>
                </a:moveTo>
                <a:lnTo>
                  <a:pt x="534" y="310"/>
                </a:lnTo>
                <a:lnTo>
                  <a:pt x="568" y="169"/>
                </a:lnTo>
                <a:lnTo>
                  <a:pt x="167" y="169"/>
                </a:lnTo>
                <a:lnTo>
                  <a:pt x="201" y="31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900"/>
          </a:p>
        </p:txBody>
      </p:sp>
      <p:sp>
        <p:nvSpPr>
          <p:cNvPr id="35" name="TextBox 34"/>
          <p:cNvSpPr txBox="1"/>
          <p:nvPr/>
        </p:nvSpPr>
        <p:spPr>
          <a:xfrm>
            <a:off x="1334602" y="5486400"/>
            <a:ext cx="1542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Resources</a:t>
            </a:r>
            <a:endParaRPr lang="en-US" sz="24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7" name="Text File Icon"/>
          <p:cNvSpPr>
            <a:spLocks noChangeAspect="1" noEditPoints="1"/>
          </p:cNvSpPr>
          <p:nvPr/>
        </p:nvSpPr>
        <p:spPr bwMode="auto">
          <a:xfrm>
            <a:off x="4446587" y="891778"/>
            <a:ext cx="277813" cy="327422"/>
          </a:xfrm>
          <a:custGeom>
            <a:avLst/>
            <a:gdLst>
              <a:gd name="T0" fmla="*/ 0 w 621"/>
              <a:gd name="T1" fmla="*/ 0 h 734"/>
              <a:gd name="T2" fmla="*/ 409 w 621"/>
              <a:gd name="T3" fmla="*/ 0 h 734"/>
              <a:gd name="T4" fmla="*/ 621 w 621"/>
              <a:gd name="T5" fmla="*/ 212 h 734"/>
              <a:gd name="T6" fmla="*/ 621 w 621"/>
              <a:gd name="T7" fmla="*/ 734 h 734"/>
              <a:gd name="T8" fmla="*/ 0 w 621"/>
              <a:gd name="T9" fmla="*/ 734 h 734"/>
              <a:gd name="T10" fmla="*/ 0 w 621"/>
              <a:gd name="T11" fmla="*/ 0 h 734"/>
              <a:gd name="T12" fmla="*/ 56 w 621"/>
              <a:gd name="T13" fmla="*/ 57 h 734"/>
              <a:gd name="T14" fmla="*/ 56 w 621"/>
              <a:gd name="T15" fmla="*/ 677 h 734"/>
              <a:gd name="T16" fmla="*/ 564 w 621"/>
              <a:gd name="T17" fmla="*/ 677 h 734"/>
              <a:gd name="T18" fmla="*/ 564 w 621"/>
              <a:gd name="T19" fmla="*/ 282 h 734"/>
              <a:gd name="T20" fmla="*/ 339 w 621"/>
              <a:gd name="T21" fmla="*/ 282 h 734"/>
              <a:gd name="T22" fmla="*/ 339 w 621"/>
              <a:gd name="T23" fmla="*/ 57 h 734"/>
              <a:gd name="T24" fmla="*/ 56 w 621"/>
              <a:gd name="T25" fmla="*/ 57 h 734"/>
              <a:gd name="T26" fmla="*/ 395 w 621"/>
              <a:gd name="T27" fmla="*/ 71 h 734"/>
              <a:gd name="T28" fmla="*/ 395 w 621"/>
              <a:gd name="T29" fmla="*/ 226 h 734"/>
              <a:gd name="T30" fmla="*/ 550 w 621"/>
              <a:gd name="T31" fmla="*/ 226 h 734"/>
              <a:gd name="T32" fmla="*/ 395 w 621"/>
              <a:gd name="T33" fmla="*/ 71 h 734"/>
              <a:gd name="T34" fmla="*/ 113 w 621"/>
              <a:gd name="T35" fmla="*/ 113 h 734"/>
              <a:gd name="T36" fmla="*/ 282 w 621"/>
              <a:gd name="T37" fmla="*/ 113 h 734"/>
              <a:gd name="T38" fmla="*/ 282 w 621"/>
              <a:gd name="T39" fmla="*/ 169 h 734"/>
              <a:gd name="T40" fmla="*/ 113 w 621"/>
              <a:gd name="T41" fmla="*/ 169 h 734"/>
              <a:gd name="T42" fmla="*/ 113 w 621"/>
              <a:gd name="T43" fmla="*/ 113 h 734"/>
              <a:gd name="T44" fmla="*/ 113 w 621"/>
              <a:gd name="T45" fmla="*/ 226 h 734"/>
              <a:gd name="T46" fmla="*/ 282 w 621"/>
              <a:gd name="T47" fmla="*/ 226 h 734"/>
              <a:gd name="T48" fmla="*/ 282 w 621"/>
              <a:gd name="T49" fmla="*/ 282 h 734"/>
              <a:gd name="T50" fmla="*/ 113 w 621"/>
              <a:gd name="T51" fmla="*/ 282 h 734"/>
              <a:gd name="T52" fmla="*/ 113 w 621"/>
              <a:gd name="T53" fmla="*/ 226 h 734"/>
              <a:gd name="T54" fmla="*/ 113 w 621"/>
              <a:gd name="T55" fmla="*/ 339 h 734"/>
              <a:gd name="T56" fmla="*/ 508 w 621"/>
              <a:gd name="T57" fmla="*/ 339 h 734"/>
              <a:gd name="T58" fmla="*/ 508 w 621"/>
              <a:gd name="T59" fmla="*/ 395 h 734"/>
              <a:gd name="T60" fmla="*/ 113 w 621"/>
              <a:gd name="T61" fmla="*/ 395 h 734"/>
              <a:gd name="T62" fmla="*/ 113 w 621"/>
              <a:gd name="T63" fmla="*/ 339 h 734"/>
              <a:gd name="T64" fmla="*/ 113 w 621"/>
              <a:gd name="T65" fmla="*/ 452 h 734"/>
              <a:gd name="T66" fmla="*/ 508 w 621"/>
              <a:gd name="T67" fmla="*/ 452 h 734"/>
              <a:gd name="T68" fmla="*/ 508 w 621"/>
              <a:gd name="T69" fmla="*/ 508 h 734"/>
              <a:gd name="T70" fmla="*/ 113 w 621"/>
              <a:gd name="T71" fmla="*/ 508 h 734"/>
              <a:gd name="T72" fmla="*/ 113 w 621"/>
              <a:gd name="T73" fmla="*/ 452 h 734"/>
              <a:gd name="T74" fmla="*/ 508 w 621"/>
              <a:gd name="T75" fmla="*/ 565 h 734"/>
              <a:gd name="T76" fmla="*/ 508 w 621"/>
              <a:gd name="T77" fmla="*/ 621 h 734"/>
              <a:gd name="T78" fmla="*/ 113 w 621"/>
              <a:gd name="T79" fmla="*/ 621 h 734"/>
              <a:gd name="T80" fmla="*/ 113 w 621"/>
              <a:gd name="T81" fmla="*/ 565 h 734"/>
              <a:gd name="T82" fmla="*/ 508 w 621"/>
              <a:gd name="T83" fmla="*/ 565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21" h="734">
                <a:moveTo>
                  <a:pt x="0" y="0"/>
                </a:moveTo>
                <a:lnTo>
                  <a:pt x="409" y="0"/>
                </a:lnTo>
                <a:lnTo>
                  <a:pt x="621" y="212"/>
                </a:lnTo>
                <a:lnTo>
                  <a:pt x="621" y="734"/>
                </a:lnTo>
                <a:lnTo>
                  <a:pt x="0" y="734"/>
                </a:lnTo>
                <a:lnTo>
                  <a:pt x="0" y="0"/>
                </a:lnTo>
                <a:close/>
                <a:moveTo>
                  <a:pt x="56" y="57"/>
                </a:moveTo>
                <a:lnTo>
                  <a:pt x="56" y="677"/>
                </a:lnTo>
                <a:lnTo>
                  <a:pt x="564" y="677"/>
                </a:lnTo>
                <a:lnTo>
                  <a:pt x="564" y="282"/>
                </a:lnTo>
                <a:lnTo>
                  <a:pt x="339" y="282"/>
                </a:lnTo>
                <a:lnTo>
                  <a:pt x="339" y="57"/>
                </a:lnTo>
                <a:lnTo>
                  <a:pt x="56" y="57"/>
                </a:lnTo>
                <a:close/>
                <a:moveTo>
                  <a:pt x="395" y="71"/>
                </a:moveTo>
                <a:lnTo>
                  <a:pt x="395" y="226"/>
                </a:lnTo>
                <a:lnTo>
                  <a:pt x="550" y="226"/>
                </a:lnTo>
                <a:lnTo>
                  <a:pt x="395" y="71"/>
                </a:lnTo>
                <a:close/>
                <a:moveTo>
                  <a:pt x="113" y="113"/>
                </a:moveTo>
                <a:lnTo>
                  <a:pt x="282" y="113"/>
                </a:lnTo>
                <a:lnTo>
                  <a:pt x="282" y="169"/>
                </a:lnTo>
                <a:lnTo>
                  <a:pt x="113" y="169"/>
                </a:lnTo>
                <a:lnTo>
                  <a:pt x="113" y="113"/>
                </a:lnTo>
                <a:close/>
                <a:moveTo>
                  <a:pt x="113" y="226"/>
                </a:moveTo>
                <a:lnTo>
                  <a:pt x="282" y="226"/>
                </a:lnTo>
                <a:lnTo>
                  <a:pt x="282" y="282"/>
                </a:lnTo>
                <a:lnTo>
                  <a:pt x="113" y="282"/>
                </a:lnTo>
                <a:lnTo>
                  <a:pt x="113" y="226"/>
                </a:lnTo>
                <a:close/>
                <a:moveTo>
                  <a:pt x="113" y="339"/>
                </a:moveTo>
                <a:lnTo>
                  <a:pt x="508" y="339"/>
                </a:lnTo>
                <a:lnTo>
                  <a:pt x="508" y="395"/>
                </a:lnTo>
                <a:lnTo>
                  <a:pt x="113" y="395"/>
                </a:lnTo>
                <a:lnTo>
                  <a:pt x="113" y="339"/>
                </a:lnTo>
                <a:close/>
                <a:moveTo>
                  <a:pt x="113" y="452"/>
                </a:moveTo>
                <a:lnTo>
                  <a:pt x="508" y="452"/>
                </a:lnTo>
                <a:lnTo>
                  <a:pt x="508" y="508"/>
                </a:lnTo>
                <a:lnTo>
                  <a:pt x="113" y="508"/>
                </a:lnTo>
                <a:lnTo>
                  <a:pt x="113" y="452"/>
                </a:lnTo>
                <a:close/>
                <a:moveTo>
                  <a:pt x="508" y="565"/>
                </a:moveTo>
                <a:lnTo>
                  <a:pt x="508" y="621"/>
                </a:lnTo>
                <a:lnTo>
                  <a:pt x="113" y="621"/>
                </a:lnTo>
                <a:lnTo>
                  <a:pt x="113" y="565"/>
                </a:lnTo>
                <a:lnTo>
                  <a:pt x="508" y="565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900"/>
          </a:p>
        </p:txBody>
      </p:sp>
      <p:sp>
        <p:nvSpPr>
          <p:cNvPr id="20" name="Search File Icon"/>
          <p:cNvSpPr>
            <a:spLocks noChangeAspect="1" noEditPoints="1"/>
          </p:cNvSpPr>
          <p:nvPr/>
        </p:nvSpPr>
        <p:spPr bwMode="auto">
          <a:xfrm>
            <a:off x="6400800" y="5189537"/>
            <a:ext cx="296977" cy="373063"/>
          </a:xfrm>
          <a:custGeom>
            <a:avLst/>
            <a:gdLst>
              <a:gd name="T0" fmla="*/ 211 w 672"/>
              <a:gd name="T1" fmla="*/ 757 h 845"/>
              <a:gd name="T2" fmla="*/ 331 w 672"/>
              <a:gd name="T3" fmla="*/ 640 h 845"/>
              <a:gd name="T4" fmla="*/ 312 w 672"/>
              <a:gd name="T5" fmla="*/ 549 h 845"/>
              <a:gd name="T6" fmla="*/ 489 w 672"/>
              <a:gd name="T7" fmla="*/ 366 h 845"/>
              <a:gd name="T8" fmla="*/ 672 w 672"/>
              <a:gd name="T9" fmla="*/ 549 h 845"/>
              <a:gd name="T10" fmla="*/ 489 w 672"/>
              <a:gd name="T11" fmla="*/ 726 h 845"/>
              <a:gd name="T12" fmla="*/ 402 w 672"/>
              <a:gd name="T13" fmla="*/ 710 h 845"/>
              <a:gd name="T14" fmla="*/ 281 w 672"/>
              <a:gd name="T15" fmla="*/ 827 h 845"/>
              <a:gd name="T16" fmla="*/ 211 w 672"/>
              <a:gd name="T17" fmla="*/ 827 h 845"/>
              <a:gd name="T18" fmla="*/ 211 w 672"/>
              <a:gd name="T19" fmla="*/ 757 h 845"/>
              <a:gd name="T20" fmla="*/ 489 w 672"/>
              <a:gd name="T21" fmla="*/ 435 h 845"/>
              <a:gd name="T22" fmla="*/ 375 w 672"/>
              <a:gd name="T23" fmla="*/ 549 h 845"/>
              <a:gd name="T24" fmla="*/ 489 w 672"/>
              <a:gd name="T25" fmla="*/ 663 h 845"/>
              <a:gd name="T26" fmla="*/ 603 w 672"/>
              <a:gd name="T27" fmla="*/ 549 h 845"/>
              <a:gd name="T28" fmla="*/ 489 w 672"/>
              <a:gd name="T29" fmla="*/ 435 h 845"/>
              <a:gd name="T30" fmla="*/ 0 w 672"/>
              <a:gd name="T31" fmla="*/ 0 h 845"/>
              <a:gd name="T32" fmla="*/ 410 w 672"/>
              <a:gd name="T33" fmla="*/ 0 h 845"/>
              <a:gd name="T34" fmla="*/ 621 w 672"/>
              <a:gd name="T35" fmla="*/ 212 h 845"/>
              <a:gd name="T36" fmla="*/ 621 w 672"/>
              <a:gd name="T37" fmla="*/ 381 h 845"/>
              <a:gd name="T38" fmla="*/ 565 w 672"/>
              <a:gd name="T39" fmla="*/ 346 h 845"/>
              <a:gd name="T40" fmla="*/ 565 w 672"/>
              <a:gd name="T41" fmla="*/ 282 h 845"/>
              <a:gd name="T42" fmla="*/ 339 w 672"/>
              <a:gd name="T43" fmla="*/ 282 h 845"/>
              <a:gd name="T44" fmla="*/ 339 w 672"/>
              <a:gd name="T45" fmla="*/ 56 h 845"/>
              <a:gd name="T46" fmla="*/ 57 w 672"/>
              <a:gd name="T47" fmla="*/ 56 h 845"/>
              <a:gd name="T48" fmla="*/ 57 w 672"/>
              <a:gd name="T49" fmla="*/ 677 h 845"/>
              <a:gd name="T50" fmla="*/ 247 w 672"/>
              <a:gd name="T51" fmla="*/ 677 h 845"/>
              <a:gd name="T52" fmla="*/ 191 w 672"/>
              <a:gd name="T53" fmla="*/ 734 h 845"/>
              <a:gd name="T54" fmla="*/ 0 w 672"/>
              <a:gd name="T55" fmla="*/ 734 h 845"/>
              <a:gd name="T56" fmla="*/ 0 w 672"/>
              <a:gd name="T57" fmla="*/ 0 h 845"/>
              <a:gd name="T58" fmla="*/ 395 w 672"/>
              <a:gd name="T59" fmla="*/ 70 h 845"/>
              <a:gd name="T60" fmla="*/ 395 w 672"/>
              <a:gd name="T61" fmla="*/ 226 h 845"/>
              <a:gd name="T62" fmla="*/ 551 w 672"/>
              <a:gd name="T63" fmla="*/ 226 h 845"/>
              <a:gd name="T64" fmla="*/ 395 w 672"/>
              <a:gd name="T65" fmla="*/ 70 h 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72" h="845">
                <a:moveTo>
                  <a:pt x="211" y="757"/>
                </a:moveTo>
                <a:lnTo>
                  <a:pt x="331" y="640"/>
                </a:lnTo>
                <a:cubicBezTo>
                  <a:pt x="315" y="613"/>
                  <a:pt x="312" y="582"/>
                  <a:pt x="312" y="549"/>
                </a:cubicBezTo>
                <a:cubicBezTo>
                  <a:pt x="312" y="448"/>
                  <a:pt x="388" y="366"/>
                  <a:pt x="489" y="366"/>
                </a:cubicBezTo>
                <a:cubicBezTo>
                  <a:pt x="590" y="366"/>
                  <a:pt x="672" y="448"/>
                  <a:pt x="672" y="549"/>
                </a:cubicBezTo>
                <a:cubicBezTo>
                  <a:pt x="672" y="650"/>
                  <a:pt x="590" y="726"/>
                  <a:pt x="489" y="726"/>
                </a:cubicBezTo>
                <a:cubicBezTo>
                  <a:pt x="458" y="726"/>
                  <a:pt x="428" y="724"/>
                  <a:pt x="402" y="710"/>
                </a:cubicBezTo>
                <a:lnTo>
                  <a:pt x="281" y="827"/>
                </a:lnTo>
                <a:cubicBezTo>
                  <a:pt x="263" y="845"/>
                  <a:pt x="229" y="845"/>
                  <a:pt x="211" y="827"/>
                </a:cubicBezTo>
                <a:cubicBezTo>
                  <a:pt x="193" y="810"/>
                  <a:pt x="193" y="775"/>
                  <a:pt x="211" y="757"/>
                </a:cubicBezTo>
                <a:close/>
                <a:moveTo>
                  <a:pt x="489" y="435"/>
                </a:moveTo>
                <a:cubicBezTo>
                  <a:pt x="426" y="435"/>
                  <a:pt x="375" y="486"/>
                  <a:pt x="375" y="549"/>
                </a:cubicBezTo>
                <a:cubicBezTo>
                  <a:pt x="375" y="612"/>
                  <a:pt x="426" y="663"/>
                  <a:pt x="489" y="663"/>
                </a:cubicBezTo>
                <a:cubicBezTo>
                  <a:pt x="552" y="663"/>
                  <a:pt x="603" y="612"/>
                  <a:pt x="603" y="549"/>
                </a:cubicBezTo>
                <a:cubicBezTo>
                  <a:pt x="603" y="486"/>
                  <a:pt x="552" y="435"/>
                  <a:pt x="489" y="435"/>
                </a:cubicBezTo>
                <a:close/>
                <a:moveTo>
                  <a:pt x="0" y="0"/>
                </a:moveTo>
                <a:lnTo>
                  <a:pt x="410" y="0"/>
                </a:lnTo>
                <a:lnTo>
                  <a:pt x="621" y="212"/>
                </a:lnTo>
                <a:lnTo>
                  <a:pt x="621" y="381"/>
                </a:lnTo>
                <a:lnTo>
                  <a:pt x="565" y="346"/>
                </a:lnTo>
                <a:lnTo>
                  <a:pt x="565" y="282"/>
                </a:lnTo>
                <a:lnTo>
                  <a:pt x="339" y="282"/>
                </a:lnTo>
                <a:lnTo>
                  <a:pt x="339" y="56"/>
                </a:lnTo>
                <a:lnTo>
                  <a:pt x="57" y="56"/>
                </a:lnTo>
                <a:lnTo>
                  <a:pt x="57" y="677"/>
                </a:lnTo>
                <a:lnTo>
                  <a:pt x="247" y="677"/>
                </a:lnTo>
                <a:lnTo>
                  <a:pt x="191" y="734"/>
                </a:lnTo>
                <a:lnTo>
                  <a:pt x="0" y="734"/>
                </a:lnTo>
                <a:lnTo>
                  <a:pt x="0" y="0"/>
                </a:lnTo>
                <a:close/>
                <a:moveTo>
                  <a:pt x="395" y="70"/>
                </a:moveTo>
                <a:lnTo>
                  <a:pt x="395" y="226"/>
                </a:lnTo>
                <a:lnTo>
                  <a:pt x="551" y="226"/>
                </a:lnTo>
                <a:lnTo>
                  <a:pt x="395" y="7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900"/>
          </a:p>
        </p:txBody>
      </p:sp>
      <p:sp>
        <p:nvSpPr>
          <p:cNvPr id="30" name="Like Icon"/>
          <p:cNvSpPr>
            <a:spLocks noChangeAspect="1"/>
          </p:cNvSpPr>
          <p:nvPr/>
        </p:nvSpPr>
        <p:spPr bwMode="auto">
          <a:xfrm>
            <a:off x="7071765" y="838200"/>
            <a:ext cx="319635" cy="395615"/>
          </a:xfrm>
          <a:custGeom>
            <a:avLst/>
            <a:gdLst>
              <a:gd name="T0" fmla="*/ 332 w 677"/>
              <a:gd name="T1" fmla="*/ 0 h 840"/>
              <a:gd name="T2" fmla="*/ 282 w 677"/>
              <a:gd name="T3" fmla="*/ 191 h 840"/>
              <a:gd name="T4" fmla="*/ 198 w 677"/>
              <a:gd name="T5" fmla="*/ 332 h 840"/>
              <a:gd name="T6" fmla="*/ 141 w 677"/>
              <a:gd name="T7" fmla="*/ 466 h 840"/>
              <a:gd name="T8" fmla="*/ 28 w 677"/>
              <a:gd name="T9" fmla="*/ 459 h 840"/>
              <a:gd name="T10" fmla="*/ 57 w 677"/>
              <a:gd name="T11" fmla="*/ 734 h 840"/>
              <a:gd name="T12" fmla="*/ 226 w 677"/>
              <a:gd name="T13" fmla="*/ 755 h 840"/>
              <a:gd name="T14" fmla="*/ 565 w 677"/>
              <a:gd name="T15" fmla="*/ 727 h 840"/>
              <a:gd name="T16" fmla="*/ 649 w 677"/>
              <a:gd name="T17" fmla="*/ 642 h 840"/>
              <a:gd name="T18" fmla="*/ 642 w 677"/>
              <a:gd name="T19" fmla="*/ 558 h 840"/>
              <a:gd name="T20" fmla="*/ 642 w 677"/>
              <a:gd name="T21" fmla="*/ 445 h 840"/>
              <a:gd name="T22" fmla="*/ 593 w 677"/>
              <a:gd name="T23" fmla="*/ 332 h 840"/>
              <a:gd name="T24" fmla="*/ 395 w 677"/>
              <a:gd name="T25" fmla="*/ 304 h 840"/>
              <a:gd name="T26" fmla="*/ 452 w 677"/>
              <a:gd name="T27" fmla="*/ 134 h 840"/>
              <a:gd name="T28" fmla="*/ 332 w 677"/>
              <a:gd name="T29" fmla="*/ 0 h 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77" h="840">
                <a:moveTo>
                  <a:pt x="332" y="0"/>
                </a:moveTo>
                <a:cubicBezTo>
                  <a:pt x="332" y="113"/>
                  <a:pt x="282" y="219"/>
                  <a:pt x="282" y="191"/>
                </a:cubicBezTo>
                <a:cubicBezTo>
                  <a:pt x="282" y="163"/>
                  <a:pt x="226" y="276"/>
                  <a:pt x="198" y="332"/>
                </a:cubicBezTo>
                <a:cubicBezTo>
                  <a:pt x="169" y="388"/>
                  <a:pt x="141" y="466"/>
                  <a:pt x="141" y="466"/>
                </a:cubicBezTo>
                <a:lnTo>
                  <a:pt x="28" y="459"/>
                </a:lnTo>
                <a:cubicBezTo>
                  <a:pt x="28" y="459"/>
                  <a:pt x="0" y="706"/>
                  <a:pt x="57" y="734"/>
                </a:cubicBezTo>
                <a:cubicBezTo>
                  <a:pt x="113" y="762"/>
                  <a:pt x="172" y="723"/>
                  <a:pt x="226" y="755"/>
                </a:cubicBezTo>
                <a:cubicBezTo>
                  <a:pt x="367" y="840"/>
                  <a:pt x="593" y="784"/>
                  <a:pt x="565" y="727"/>
                </a:cubicBezTo>
                <a:cubicBezTo>
                  <a:pt x="565" y="727"/>
                  <a:pt x="677" y="671"/>
                  <a:pt x="649" y="642"/>
                </a:cubicBezTo>
                <a:cubicBezTo>
                  <a:pt x="649" y="642"/>
                  <a:pt x="677" y="600"/>
                  <a:pt x="642" y="558"/>
                </a:cubicBezTo>
                <a:cubicBezTo>
                  <a:pt x="677" y="515"/>
                  <a:pt x="663" y="473"/>
                  <a:pt x="642" y="445"/>
                </a:cubicBezTo>
                <a:cubicBezTo>
                  <a:pt x="663" y="403"/>
                  <a:pt x="677" y="360"/>
                  <a:pt x="593" y="332"/>
                </a:cubicBezTo>
                <a:cubicBezTo>
                  <a:pt x="539" y="314"/>
                  <a:pt x="395" y="381"/>
                  <a:pt x="395" y="304"/>
                </a:cubicBezTo>
                <a:cubicBezTo>
                  <a:pt x="395" y="276"/>
                  <a:pt x="452" y="191"/>
                  <a:pt x="452" y="134"/>
                </a:cubicBezTo>
                <a:cubicBezTo>
                  <a:pt x="452" y="22"/>
                  <a:pt x="332" y="0"/>
                  <a:pt x="332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900"/>
          </a:p>
        </p:txBody>
      </p:sp>
      <p:sp>
        <p:nvSpPr>
          <p:cNvPr id="34" name="TextBox 33"/>
          <p:cNvSpPr txBox="1"/>
          <p:nvPr/>
        </p:nvSpPr>
        <p:spPr>
          <a:xfrm>
            <a:off x="6577073" y="1214735"/>
            <a:ext cx="1325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Features</a:t>
            </a:r>
            <a:endParaRPr lang="en-US" sz="24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69636" y="2744788"/>
            <a:ext cx="5137368" cy="656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dirty="0" smtClean="0">
                <a:solidFill>
                  <a:schemeClr val="bg1"/>
                </a:solidFill>
                <a:latin typeface="Calibri Light" pitchFamily="34" charset="0"/>
                <a:cs typeface="Segoe UI Light" pitchFamily="34" charset="0"/>
              </a:rPr>
              <a:t>Good measure, pressed down, shaken together, </a:t>
            </a:r>
          </a:p>
          <a:p>
            <a:pPr>
              <a:lnSpc>
                <a:spcPts val="2200"/>
              </a:lnSpc>
            </a:pPr>
            <a:r>
              <a:rPr lang="en-US" sz="2000" dirty="0">
                <a:solidFill>
                  <a:schemeClr val="bg1"/>
                </a:solidFill>
                <a:latin typeface="Calibri Light" pitchFamily="34" charset="0"/>
                <a:cs typeface="Segoe UI Light" pitchFamily="34" charset="0"/>
              </a:rPr>
              <a:t>r</a:t>
            </a:r>
            <a:r>
              <a:rPr lang="en-US" sz="2000" dirty="0" smtClean="0">
                <a:solidFill>
                  <a:schemeClr val="bg1"/>
                </a:solidFill>
                <a:latin typeface="Calibri Light" pitchFamily="34" charset="0"/>
                <a:cs typeface="Segoe UI Light" pitchFamily="34" charset="0"/>
              </a:rPr>
              <a:t>unning over, will be put into your lap .</a:t>
            </a:r>
            <a:endParaRPr lang="en-US" sz="2000" dirty="0">
              <a:solidFill>
                <a:schemeClr val="bg1"/>
              </a:solidFill>
              <a:latin typeface="Calibri Light" pitchFamily="34" charset="0"/>
              <a:cs typeface="Segoe UI Light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47603" y="2214265"/>
            <a:ext cx="11737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Luke </a:t>
            </a:r>
            <a:endParaRPr lang="en-US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6:38</a:t>
            </a:r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3124200" y="2743200"/>
            <a:ext cx="48006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6" b="3953"/>
          <a:stretch/>
        </p:blipFill>
        <p:spPr>
          <a:xfrm>
            <a:off x="3293793" y="4876800"/>
            <a:ext cx="2509187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285" y="3734221"/>
            <a:ext cx="506012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397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1889" y="2743199"/>
            <a:ext cx="49559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  <a:cs typeface="Segoe UI Light" pitchFamily="34" charset="0"/>
              </a:rPr>
              <a:t>WE </a:t>
            </a:r>
            <a:r>
              <a:rPr lang="en-US" sz="4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  <a:cs typeface="Segoe UI Light" pitchFamily="34" charset="0"/>
              </a:rPr>
              <a:t>NEED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  <a:cs typeface="Segoe UI Light" pitchFamily="34" charset="0"/>
              </a:rPr>
              <a:t> BALANCE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38119" y="3653135"/>
            <a:ext cx="2836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Segoe UI Light" pitchFamily="34" charset="0"/>
              </a:rPr>
              <a:t>Our Vision/ Our Time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931920" y="3520440"/>
            <a:ext cx="439591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New Icon"/>
          <p:cNvSpPr>
            <a:spLocks noChangeAspect="1"/>
          </p:cNvSpPr>
          <p:nvPr/>
        </p:nvSpPr>
        <p:spPr bwMode="auto">
          <a:xfrm>
            <a:off x="2623232" y="2622811"/>
            <a:ext cx="500968" cy="505109"/>
          </a:xfrm>
          <a:custGeom>
            <a:avLst/>
            <a:gdLst>
              <a:gd name="T0" fmla="*/ 78 w 121"/>
              <a:gd name="T1" fmla="*/ 0 h 122"/>
              <a:gd name="T2" fmla="*/ 60 w 121"/>
              <a:gd name="T3" fmla="*/ 48 h 122"/>
              <a:gd name="T4" fmla="*/ 60 w 121"/>
              <a:gd name="T5" fmla="*/ 48 h 122"/>
              <a:gd name="T6" fmla="*/ 43 w 121"/>
              <a:gd name="T7" fmla="*/ 0 h 122"/>
              <a:gd name="T8" fmla="*/ 16 w 121"/>
              <a:gd name="T9" fmla="*/ 16 h 122"/>
              <a:gd name="T10" fmla="*/ 48 w 121"/>
              <a:gd name="T11" fmla="*/ 55 h 122"/>
              <a:gd name="T12" fmla="*/ 48 w 121"/>
              <a:gd name="T13" fmla="*/ 56 h 122"/>
              <a:gd name="T14" fmla="*/ 0 w 121"/>
              <a:gd name="T15" fmla="*/ 46 h 122"/>
              <a:gd name="T16" fmla="*/ 0 w 121"/>
              <a:gd name="T17" fmla="*/ 76 h 122"/>
              <a:gd name="T18" fmla="*/ 48 w 121"/>
              <a:gd name="T19" fmla="*/ 68 h 122"/>
              <a:gd name="T20" fmla="*/ 48 w 121"/>
              <a:gd name="T21" fmla="*/ 69 h 122"/>
              <a:gd name="T22" fmla="*/ 16 w 121"/>
              <a:gd name="T23" fmla="*/ 107 h 122"/>
              <a:gd name="T24" fmla="*/ 42 w 121"/>
              <a:gd name="T25" fmla="*/ 122 h 122"/>
              <a:gd name="T26" fmla="*/ 60 w 121"/>
              <a:gd name="T27" fmla="*/ 75 h 122"/>
              <a:gd name="T28" fmla="*/ 60 w 121"/>
              <a:gd name="T29" fmla="*/ 75 h 122"/>
              <a:gd name="T30" fmla="*/ 78 w 121"/>
              <a:gd name="T31" fmla="*/ 122 h 122"/>
              <a:gd name="T32" fmla="*/ 105 w 121"/>
              <a:gd name="T33" fmla="*/ 107 h 122"/>
              <a:gd name="T34" fmla="*/ 72 w 121"/>
              <a:gd name="T35" fmla="*/ 69 h 122"/>
              <a:gd name="T36" fmla="*/ 72 w 121"/>
              <a:gd name="T37" fmla="*/ 68 h 122"/>
              <a:gd name="T38" fmla="*/ 121 w 121"/>
              <a:gd name="T39" fmla="*/ 76 h 122"/>
              <a:gd name="T40" fmla="*/ 121 w 121"/>
              <a:gd name="T41" fmla="*/ 46 h 122"/>
              <a:gd name="T42" fmla="*/ 72 w 121"/>
              <a:gd name="T43" fmla="*/ 56 h 122"/>
              <a:gd name="T44" fmla="*/ 72 w 121"/>
              <a:gd name="T45" fmla="*/ 55 h 122"/>
              <a:gd name="T46" fmla="*/ 105 w 121"/>
              <a:gd name="T47" fmla="*/ 16 h 122"/>
              <a:gd name="T48" fmla="*/ 78 w 121"/>
              <a:gd name="T49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1" h="122">
                <a:moveTo>
                  <a:pt x="78" y="0"/>
                </a:moveTo>
                <a:lnTo>
                  <a:pt x="60" y="48"/>
                </a:lnTo>
                <a:lnTo>
                  <a:pt x="60" y="48"/>
                </a:lnTo>
                <a:lnTo>
                  <a:pt x="43" y="0"/>
                </a:lnTo>
                <a:lnTo>
                  <a:pt x="16" y="16"/>
                </a:lnTo>
                <a:lnTo>
                  <a:pt x="48" y="55"/>
                </a:lnTo>
                <a:lnTo>
                  <a:pt x="48" y="56"/>
                </a:lnTo>
                <a:lnTo>
                  <a:pt x="0" y="46"/>
                </a:lnTo>
                <a:lnTo>
                  <a:pt x="0" y="76"/>
                </a:lnTo>
                <a:lnTo>
                  <a:pt x="48" y="68"/>
                </a:lnTo>
                <a:lnTo>
                  <a:pt x="48" y="69"/>
                </a:lnTo>
                <a:lnTo>
                  <a:pt x="16" y="107"/>
                </a:lnTo>
                <a:lnTo>
                  <a:pt x="42" y="122"/>
                </a:lnTo>
                <a:lnTo>
                  <a:pt x="60" y="75"/>
                </a:lnTo>
                <a:lnTo>
                  <a:pt x="60" y="75"/>
                </a:lnTo>
                <a:lnTo>
                  <a:pt x="78" y="122"/>
                </a:lnTo>
                <a:lnTo>
                  <a:pt x="105" y="107"/>
                </a:lnTo>
                <a:lnTo>
                  <a:pt x="72" y="69"/>
                </a:lnTo>
                <a:lnTo>
                  <a:pt x="72" y="68"/>
                </a:lnTo>
                <a:lnTo>
                  <a:pt x="121" y="76"/>
                </a:lnTo>
                <a:lnTo>
                  <a:pt x="121" y="46"/>
                </a:lnTo>
                <a:lnTo>
                  <a:pt x="72" y="56"/>
                </a:lnTo>
                <a:lnTo>
                  <a:pt x="72" y="55"/>
                </a:lnTo>
                <a:lnTo>
                  <a:pt x="105" y="16"/>
                </a:lnTo>
                <a:lnTo>
                  <a:pt x="78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900"/>
          </a:p>
        </p:txBody>
      </p:sp>
      <p:sp>
        <p:nvSpPr>
          <p:cNvPr id="21" name="Shout Icon"/>
          <p:cNvSpPr>
            <a:spLocks noChangeAspect="1" noEditPoints="1"/>
          </p:cNvSpPr>
          <p:nvPr/>
        </p:nvSpPr>
        <p:spPr bwMode="auto">
          <a:xfrm>
            <a:off x="1600200" y="2667000"/>
            <a:ext cx="564596" cy="390338"/>
          </a:xfrm>
          <a:custGeom>
            <a:avLst/>
            <a:gdLst>
              <a:gd name="T0" fmla="*/ 735 w 903"/>
              <a:gd name="T1" fmla="*/ 332 h 623"/>
              <a:gd name="T2" fmla="*/ 728 w 903"/>
              <a:gd name="T3" fmla="*/ 276 h 623"/>
              <a:gd name="T4" fmla="*/ 896 w 903"/>
              <a:gd name="T5" fmla="*/ 256 h 623"/>
              <a:gd name="T6" fmla="*/ 903 w 903"/>
              <a:gd name="T7" fmla="*/ 312 h 623"/>
              <a:gd name="T8" fmla="*/ 735 w 903"/>
              <a:gd name="T9" fmla="*/ 332 h 623"/>
              <a:gd name="T10" fmla="*/ 698 w 903"/>
              <a:gd name="T11" fmla="*/ 164 h 623"/>
              <a:gd name="T12" fmla="*/ 656 w 903"/>
              <a:gd name="T13" fmla="*/ 126 h 623"/>
              <a:gd name="T14" fmla="*/ 769 w 903"/>
              <a:gd name="T15" fmla="*/ 0 h 623"/>
              <a:gd name="T16" fmla="*/ 811 w 903"/>
              <a:gd name="T17" fmla="*/ 38 h 623"/>
              <a:gd name="T18" fmla="*/ 698 w 903"/>
              <a:gd name="T19" fmla="*/ 164 h 623"/>
              <a:gd name="T20" fmla="*/ 712 w 903"/>
              <a:gd name="T21" fmla="*/ 489 h 623"/>
              <a:gd name="T22" fmla="*/ 733 w 903"/>
              <a:gd name="T23" fmla="*/ 436 h 623"/>
              <a:gd name="T24" fmla="*/ 890 w 903"/>
              <a:gd name="T25" fmla="*/ 500 h 623"/>
              <a:gd name="T26" fmla="*/ 869 w 903"/>
              <a:gd name="T27" fmla="*/ 552 h 623"/>
              <a:gd name="T28" fmla="*/ 712 w 903"/>
              <a:gd name="T29" fmla="*/ 489 h 623"/>
              <a:gd name="T30" fmla="*/ 0 w 903"/>
              <a:gd name="T31" fmla="*/ 298 h 623"/>
              <a:gd name="T32" fmla="*/ 63 w 903"/>
              <a:gd name="T33" fmla="*/ 270 h 623"/>
              <a:gd name="T34" fmla="*/ 90 w 903"/>
              <a:gd name="T35" fmla="*/ 504 h 623"/>
              <a:gd name="T36" fmla="*/ 28 w 903"/>
              <a:gd name="T37" fmla="*/ 496 h 623"/>
              <a:gd name="T38" fmla="*/ 0 w 903"/>
              <a:gd name="T39" fmla="*/ 298 h 623"/>
              <a:gd name="T40" fmla="*/ 564 w 903"/>
              <a:gd name="T41" fmla="*/ 44 h 623"/>
              <a:gd name="T42" fmla="*/ 672 w 903"/>
              <a:gd name="T43" fmla="*/ 303 h 623"/>
              <a:gd name="T44" fmla="*/ 649 w 903"/>
              <a:gd name="T45" fmla="*/ 580 h 623"/>
              <a:gd name="T46" fmla="*/ 378 w 903"/>
              <a:gd name="T47" fmla="*/ 543 h 623"/>
              <a:gd name="T48" fmla="*/ 352 w 903"/>
              <a:gd name="T49" fmla="*/ 623 h 623"/>
              <a:gd name="T50" fmla="*/ 211 w 903"/>
              <a:gd name="T51" fmla="*/ 623 h 623"/>
              <a:gd name="T52" fmla="*/ 187 w 903"/>
              <a:gd name="T53" fmla="*/ 517 h 623"/>
              <a:gd name="T54" fmla="*/ 129 w 903"/>
              <a:gd name="T55" fmla="*/ 509 h 623"/>
              <a:gd name="T56" fmla="*/ 99 w 903"/>
              <a:gd name="T57" fmla="*/ 253 h 623"/>
              <a:gd name="T58" fmla="*/ 564 w 903"/>
              <a:gd name="T59" fmla="*/ 44 h 623"/>
              <a:gd name="T60" fmla="*/ 247 w 903"/>
              <a:gd name="T61" fmla="*/ 580 h 623"/>
              <a:gd name="T62" fmla="*/ 317 w 903"/>
              <a:gd name="T63" fmla="*/ 580 h 623"/>
              <a:gd name="T64" fmla="*/ 332 w 903"/>
              <a:gd name="T65" fmla="*/ 537 h 623"/>
              <a:gd name="T66" fmla="*/ 232 w 903"/>
              <a:gd name="T67" fmla="*/ 523 h 623"/>
              <a:gd name="T68" fmla="*/ 247 w 903"/>
              <a:gd name="T69" fmla="*/ 580 h 6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03" h="623">
                <a:moveTo>
                  <a:pt x="735" y="332"/>
                </a:moveTo>
                <a:lnTo>
                  <a:pt x="728" y="276"/>
                </a:lnTo>
                <a:lnTo>
                  <a:pt x="896" y="256"/>
                </a:lnTo>
                <a:lnTo>
                  <a:pt x="903" y="312"/>
                </a:lnTo>
                <a:lnTo>
                  <a:pt x="735" y="332"/>
                </a:lnTo>
                <a:close/>
                <a:moveTo>
                  <a:pt x="698" y="164"/>
                </a:moveTo>
                <a:lnTo>
                  <a:pt x="656" y="126"/>
                </a:lnTo>
                <a:lnTo>
                  <a:pt x="769" y="0"/>
                </a:lnTo>
                <a:lnTo>
                  <a:pt x="811" y="38"/>
                </a:lnTo>
                <a:lnTo>
                  <a:pt x="698" y="164"/>
                </a:lnTo>
                <a:close/>
                <a:moveTo>
                  <a:pt x="712" y="489"/>
                </a:moveTo>
                <a:lnTo>
                  <a:pt x="733" y="436"/>
                </a:lnTo>
                <a:lnTo>
                  <a:pt x="890" y="500"/>
                </a:lnTo>
                <a:lnTo>
                  <a:pt x="869" y="552"/>
                </a:lnTo>
                <a:lnTo>
                  <a:pt x="712" y="489"/>
                </a:lnTo>
                <a:close/>
                <a:moveTo>
                  <a:pt x="0" y="298"/>
                </a:moveTo>
                <a:lnTo>
                  <a:pt x="63" y="270"/>
                </a:lnTo>
                <a:lnTo>
                  <a:pt x="90" y="504"/>
                </a:lnTo>
                <a:lnTo>
                  <a:pt x="28" y="496"/>
                </a:lnTo>
                <a:lnTo>
                  <a:pt x="0" y="298"/>
                </a:lnTo>
                <a:close/>
                <a:moveTo>
                  <a:pt x="564" y="44"/>
                </a:moveTo>
                <a:cubicBezTo>
                  <a:pt x="611" y="129"/>
                  <a:pt x="658" y="213"/>
                  <a:pt x="672" y="303"/>
                </a:cubicBezTo>
                <a:cubicBezTo>
                  <a:pt x="686" y="392"/>
                  <a:pt x="668" y="486"/>
                  <a:pt x="649" y="580"/>
                </a:cubicBezTo>
                <a:lnTo>
                  <a:pt x="378" y="543"/>
                </a:lnTo>
                <a:lnTo>
                  <a:pt x="352" y="623"/>
                </a:lnTo>
                <a:lnTo>
                  <a:pt x="211" y="623"/>
                </a:lnTo>
                <a:lnTo>
                  <a:pt x="187" y="517"/>
                </a:lnTo>
                <a:lnTo>
                  <a:pt x="129" y="509"/>
                </a:lnTo>
                <a:lnTo>
                  <a:pt x="99" y="253"/>
                </a:lnTo>
                <a:lnTo>
                  <a:pt x="564" y="44"/>
                </a:lnTo>
                <a:close/>
                <a:moveTo>
                  <a:pt x="247" y="580"/>
                </a:moveTo>
                <a:lnTo>
                  <a:pt x="317" y="580"/>
                </a:lnTo>
                <a:lnTo>
                  <a:pt x="332" y="537"/>
                </a:lnTo>
                <a:lnTo>
                  <a:pt x="232" y="523"/>
                </a:lnTo>
                <a:lnTo>
                  <a:pt x="247" y="580"/>
                </a:lnTo>
                <a:close/>
              </a:path>
            </a:pathLst>
          </a:custGeom>
          <a:solidFill>
            <a:srgbClr val="FF7B2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900"/>
          </a:p>
        </p:txBody>
      </p:sp>
      <p:sp>
        <p:nvSpPr>
          <p:cNvPr id="24" name="Share Icon"/>
          <p:cNvSpPr>
            <a:spLocks noChangeAspect="1" noEditPoints="1"/>
          </p:cNvSpPr>
          <p:nvPr/>
        </p:nvSpPr>
        <p:spPr bwMode="auto">
          <a:xfrm>
            <a:off x="2594456" y="3619907"/>
            <a:ext cx="529744" cy="494893"/>
          </a:xfrm>
          <a:custGeom>
            <a:avLst/>
            <a:gdLst>
              <a:gd name="T0" fmla="*/ 113 w 847"/>
              <a:gd name="T1" fmla="*/ 282 h 790"/>
              <a:gd name="T2" fmla="*/ 226 w 847"/>
              <a:gd name="T3" fmla="*/ 395 h 790"/>
              <a:gd name="T4" fmla="*/ 183 w 847"/>
              <a:gd name="T5" fmla="*/ 483 h 790"/>
              <a:gd name="T6" fmla="*/ 438 w 847"/>
              <a:gd name="T7" fmla="*/ 677 h 790"/>
              <a:gd name="T8" fmla="*/ 485 w 847"/>
              <a:gd name="T9" fmla="*/ 789 h 790"/>
              <a:gd name="T10" fmla="*/ 452 w 847"/>
              <a:gd name="T11" fmla="*/ 790 h 790"/>
              <a:gd name="T12" fmla="*/ 71 w 847"/>
              <a:gd name="T13" fmla="*/ 500 h 790"/>
              <a:gd name="T14" fmla="*/ 0 w 847"/>
              <a:gd name="T15" fmla="*/ 395 h 790"/>
              <a:gd name="T16" fmla="*/ 113 w 847"/>
              <a:gd name="T17" fmla="*/ 282 h 790"/>
              <a:gd name="T18" fmla="*/ 579 w 847"/>
              <a:gd name="T19" fmla="*/ 0 h 790"/>
              <a:gd name="T20" fmla="*/ 692 w 847"/>
              <a:gd name="T21" fmla="*/ 113 h 790"/>
              <a:gd name="T22" fmla="*/ 579 w 847"/>
              <a:gd name="T23" fmla="*/ 226 h 790"/>
              <a:gd name="T24" fmla="*/ 466 w 847"/>
              <a:gd name="T25" fmla="*/ 113 h 790"/>
              <a:gd name="T26" fmla="*/ 452 w 847"/>
              <a:gd name="T27" fmla="*/ 113 h 790"/>
              <a:gd name="T28" fmla="*/ 200 w 847"/>
              <a:gd name="T29" fmla="*/ 267 h 790"/>
              <a:gd name="T30" fmla="*/ 113 w 847"/>
              <a:gd name="T31" fmla="*/ 240 h 790"/>
              <a:gd name="T32" fmla="*/ 87 w 847"/>
              <a:gd name="T33" fmla="*/ 242 h 790"/>
              <a:gd name="T34" fmla="*/ 452 w 847"/>
              <a:gd name="T35" fmla="*/ 0 h 790"/>
              <a:gd name="T36" fmla="*/ 535 w 847"/>
              <a:gd name="T37" fmla="*/ 9 h 790"/>
              <a:gd name="T38" fmla="*/ 579 w 847"/>
              <a:gd name="T39" fmla="*/ 0 h 790"/>
              <a:gd name="T40" fmla="*/ 593 w 847"/>
              <a:gd name="T41" fmla="*/ 564 h 790"/>
              <a:gd name="T42" fmla="*/ 659 w 847"/>
              <a:gd name="T43" fmla="*/ 586 h 790"/>
              <a:gd name="T44" fmla="*/ 734 w 847"/>
              <a:gd name="T45" fmla="*/ 395 h 790"/>
              <a:gd name="T46" fmla="*/ 681 w 847"/>
              <a:gd name="T47" fmla="*/ 230 h 790"/>
              <a:gd name="T48" fmla="*/ 734 w 847"/>
              <a:gd name="T49" fmla="*/ 118 h 790"/>
              <a:gd name="T50" fmla="*/ 847 w 847"/>
              <a:gd name="T51" fmla="*/ 395 h 790"/>
              <a:gd name="T52" fmla="*/ 703 w 847"/>
              <a:gd name="T53" fmla="*/ 699 h 790"/>
              <a:gd name="T54" fmla="*/ 593 w 847"/>
              <a:gd name="T55" fmla="*/ 790 h 790"/>
              <a:gd name="T56" fmla="*/ 480 w 847"/>
              <a:gd name="T57" fmla="*/ 677 h 790"/>
              <a:gd name="T58" fmla="*/ 593 w 847"/>
              <a:gd name="T59" fmla="*/ 564 h 7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47" h="790">
                <a:moveTo>
                  <a:pt x="113" y="282"/>
                </a:moveTo>
                <a:cubicBezTo>
                  <a:pt x="175" y="282"/>
                  <a:pt x="226" y="333"/>
                  <a:pt x="226" y="395"/>
                </a:cubicBezTo>
                <a:cubicBezTo>
                  <a:pt x="226" y="431"/>
                  <a:pt x="209" y="462"/>
                  <a:pt x="183" y="483"/>
                </a:cubicBezTo>
                <a:cubicBezTo>
                  <a:pt x="219" y="591"/>
                  <a:pt x="319" y="671"/>
                  <a:pt x="438" y="677"/>
                </a:cubicBezTo>
                <a:cubicBezTo>
                  <a:pt x="438" y="721"/>
                  <a:pt x="456" y="760"/>
                  <a:pt x="485" y="789"/>
                </a:cubicBezTo>
                <a:lnTo>
                  <a:pt x="452" y="790"/>
                </a:lnTo>
                <a:cubicBezTo>
                  <a:pt x="270" y="790"/>
                  <a:pt x="116" y="667"/>
                  <a:pt x="71" y="500"/>
                </a:cubicBezTo>
                <a:cubicBezTo>
                  <a:pt x="29" y="483"/>
                  <a:pt x="0" y="442"/>
                  <a:pt x="0" y="395"/>
                </a:cubicBezTo>
                <a:cubicBezTo>
                  <a:pt x="0" y="333"/>
                  <a:pt x="51" y="282"/>
                  <a:pt x="113" y="282"/>
                </a:cubicBezTo>
                <a:close/>
                <a:moveTo>
                  <a:pt x="579" y="0"/>
                </a:moveTo>
                <a:cubicBezTo>
                  <a:pt x="641" y="0"/>
                  <a:pt x="692" y="50"/>
                  <a:pt x="692" y="113"/>
                </a:cubicBezTo>
                <a:cubicBezTo>
                  <a:pt x="692" y="175"/>
                  <a:pt x="641" y="226"/>
                  <a:pt x="579" y="226"/>
                </a:cubicBezTo>
                <a:cubicBezTo>
                  <a:pt x="516" y="226"/>
                  <a:pt x="466" y="175"/>
                  <a:pt x="466" y="113"/>
                </a:cubicBezTo>
                <a:cubicBezTo>
                  <a:pt x="461" y="113"/>
                  <a:pt x="456" y="113"/>
                  <a:pt x="452" y="113"/>
                </a:cubicBezTo>
                <a:cubicBezTo>
                  <a:pt x="342" y="113"/>
                  <a:pt x="247" y="175"/>
                  <a:pt x="200" y="267"/>
                </a:cubicBezTo>
                <a:cubicBezTo>
                  <a:pt x="175" y="250"/>
                  <a:pt x="145" y="240"/>
                  <a:pt x="113" y="240"/>
                </a:cubicBezTo>
                <a:lnTo>
                  <a:pt x="87" y="242"/>
                </a:lnTo>
                <a:cubicBezTo>
                  <a:pt x="147" y="100"/>
                  <a:pt x="288" y="0"/>
                  <a:pt x="452" y="0"/>
                </a:cubicBezTo>
                <a:cubicBezTo>
                  <a:pt x="480" y="0"/>
                  <a:pt x="508" y="3"/>
                  <a:pt x="535" y="9"/>
                </a:cubicBezTo>
                <a:cubicBezTo>
                  <a:pt x="548" y="3"/>
                  <a:pt x="563" y="0"/>
                  <a:pt x="579" y="0"/>
                </a:cubicBezTo>
                <a:close/>
                <a:moveTo>
                  <a:pt x="593" y="564"/>
                </a:moveTo>
                <a:cubicBezTo>
                  <a:pt x="618" y="564"/>
                  <a:pt x="641" y="572"/>
                  <a:pt x="659" y="586"/>
                </a:cubicBezTo>
                <a:cubicBezTo>
                  <a:pt x="706" y="536"/>
                  <a:pt x="734" y="469"/>
                  <a:pt x="734" y="395"/>
                </a:cubicBezTo>
                <a:cubicBezTo>
                  <a:pt x="734" y="333"/>
                  <a:pt x="714" y="276"/>
                  <a:pt x="681" y="230"/>
                </a:cubicBezTo>
                <a:cubicBezTo>
                  <a:pt x="712" y="202"/>
                  <a:pt x="732" y="163"/>
                  <a:pt x="734" y="118"/>
                </a:cubicBezTo>
                <a:cubicBezTo>
                  <a:pt x="804" y="190"/>
                  <a:pt x="847" y="287"/>
                  <a:pt x="847" y="395"/>
                </a:cubicBezTo>
                <a:cubicBezTo>
                  <a:pt x="847" y="517"/>
                  <a:pt x="791" y="627"/>
                  <a:pt x="703" y="699"/>
                </a:cubicBezTo>
                <a:cubicBezTo>
                  <a:pt x="693" y="751"/>
                  <a:pt x="647" y="790"/>
                  <a:pt x="593" y="790"/>
                </a:cubicBezTo>
                <a:cubicBezTo>
                  <a:pt x="530" y="790"/>
                  <a:pt x="480" y="740"/>
                  <a:pt x="480" y="677"/>
                </a:cubicBezTo>
                <a:cubicBezTo>
                  <a:pt x="480" y="615"/>
                  <a:pt x="530" y="564"/>
                  <a:pt x="593" y="564"/>
                </a:cubicBezTo>
                <a:close/>
              </a:path>
            </a:pathLst>
          </a:custGeom>
          <a:solidFill>
            <a:srgbClr val="FFCC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900"/>
          </a:p>
        </p:txBody>
      </p:sp>
      <p:sp>
        <p:nvSpPr>
          <p:cNvPr id="27" name="Info Icon"/>
          <p:cNvSpPr>
            <a:spLocks noChangeAspect="1" noEditPoints="1"/>
          </p:cNvSpPr>
          <p:nvPr/>
        </p:nvSpPr>
        <p:spPr bwMode="auto">
          <a:xfrm>
            <a:off x="1780082" y="3505200"/>
            <a:ext cx="201118" cy="533400"/>
          </a:xfrm>
          <a:custGeom>
            <a:avLst/>
            <a:gdLst>
              <a:gd name="T0" fmla="*/ 0 w 254"/>
              <a:gd name="T1" fmla="*/ 197 h 677"/>
              <a:gd name="T2" fmla="*/ 197 w 254"/>
              <a:gd name="T3" fmla="*/ 197 h 677"/>
              <a:gd name="T4" fmla="*/ 197 w 254"/>
              <a:gd name="T5" fmla="*/ 254 h 677"/>
              <a:gd name="T6" fmla="*/ 197 w 254"/>
              <a:gd name="T7" fmla="*/ 592 h 677"/>
              <a:gd name="T8" fmla="*/ 254 w 254"/>
              <a:gd name="T9" fmla="*/ 592 h 677"/>
              <a:gd name="T10" fmla="*/ 254 w 254"/>
              <a:gd name="T11" fmla="*/ 677 h 677"/>
              <a:gd name="T12" fmla="*/ 0 w 254"/>
              <a:gd name="T13" fmla="*/ 677 h 677"/>
              <a:gd name="T14" fmla="*/ 0 w 254"/>
              <a:gd name="T15" fmla="*/ 592 h 677"/>
              <a:gd name="T16" fmla="*/ 56 w 254"/>
              <a:gd name="T17" fmla="*/ 592 h 677"/>
              <a:gd name="T18" fmla="*/ 56 w 254"/>
              <a:gd name="T19" fmla="*/ 282 h 677"/>
              <a:gd name="T20" fmla="*/ 0 w 254"/>
              <a:gd name="T21" fmla="*/ 282 h 677"/>
              <a:gd name="T22" fmla="*/ 0 w 254"/>
              <a:gd name="T23" fmla="*/ 197 h 677"/>
              <a:gd name="T24" fmla="*/ 127 w 254"/>
              <a:gd name="T25" fmla="*/ 0 h 677"/>
              <a:gd name="T26" fmla="*/ 197 w 254"/>
              <a:gd name="T27" fmla="*/ 70 h 677"/>
              <a:gd name="T28" fmla="*/ 127 w 254"/>
              <a:gd name="T29" fmla="*/ 141 h 677"/>
              <a:gd name="T30" fmla="*/ 56 w 254"/>
              <a:gd name="T31" fmla="*/ 70 h 677"/>
              <a:gd name="T32" fmla="*/ 127 w 254"/>
              <a:gd name="T33" fmla="*/ 0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54" h="677">
                <a:moveTo>
                  <a:pt x="0" y="197"/>
                </a:moveTo>
                <a:lnTo>
                  <a:pt x="197" y="197"/>
                </a:lnTo>
                <a:lnTo>
                  <a:pt x="197" y="254"/>
                </a:lnTo>
                <a:lnTo>
                  <a:pt x="197" y="592"/>
                </a:lnTo>
                <a:lnTo>
                  <a:pt x="254" y="592"/>
                </a:lnTo>
                <a:lnTo>
                  <a:pt x="254" y="677"/>
                </a:lnTo>
                <a:lnTo>
                  <a:pt x="0" y="677"/>
                </a:lnTo>
                <a:lnTo>
                  <a:pt x="0" y="592"/>
                </a:lnTo>
                <a:lnTo>
                  <a:pt x="56" y="592"/>
                </a:lnTo>
                <a:lnTo>
                  <a:pt x="56" y="282"/>
                </a:lnTo>
                <a:lnTo>
                  <a:pt x="0" y="282"/>
                </a:lnTo>
                <a:lnTo>
                  <a:pt x="0" y="197"/>
                </a:lnTo>
                <a:close/>
                <a:moveTo>
                  <a:pt x="127" y="0"/>
                </a:moveTo>
                <a:cubicBezTo>
                  <a:pt x="166" y="0"/>
                  <a:pt x="197" y="31"/>
                  <a:pt x="197" y="70"/>
                </a:cubicBezTo>
                <a:cubicBezTo>
                  <a:pt x="197" y="109"/>
                  <a:pt x="166" y="141"/>
                  <a:pt x="127" y="141"/>
                </a:cubicBezTo>
                <a:cubicBezTo>
                  <a:pt x="88" y="141"/>
                  <a:pt x="56" y="109"/>
                  <a:pt x="56" y="70"/>
                </a:cubicBezTo>
                <a:cubicBezTo>
                  <a:pt x="56" y="31"/>
                  <a:pt x="88" y="0"/>
                  <a:pt x="127" y="0"/>
                </a:cubicBezTo>
                <a:close/>
              </a:path>
            </a:pathLst>
          </a:custGeom>
          <a:solidFill>
            <a:srgbClr val="FFFF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900"/>
          </a:p>
        </p:txBody>
      </p:sp>
      <p:cxnSp>
        <p:nvCxnSpPr>
          <p:cNvPr id="30" name="Straight Connector 29"/>
          <p:cNvCxnSpPr/>
          <p:nvPr/>
        </p:nvCxnSpPr>
        <p:spPr>
          <a:xfrm>
            <a:off x="1645204" y="3352800"/>
            <a:ext cx="15184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362200" y="2657662"/>
            <a:ext cx="0" cy="1533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389972" y="1970157"/>
            <a:ext cx="685800" cy="685800"/>
          </a:xfrm>
          <a:prstGeom prst="rect">
            <a:avLst/>
          </a:prstGeom>
          <a:solidFill>
            <a:srgbClr val="FD0845"/>
          </a:solidFill>
          <a:ln>
            <a:solidFill>
              <a:srgbClr val="FD08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352800" y="1959114"/>
            <a:ext cx="1059906" cy="7078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BUT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8760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408" y="647612"/>
            <a:ext cx="1425177" cy="14251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32735" y="968515"/>
            <a:ext cx="1566454" cy="12157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300" spc="-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 Symbol" pitchFamily="34" charset="0"/>
                <a:cs typeface="Segoe UI Light" pitchFamily="34" charset="0"/>
              </a:rPr>
              <a:t>THE</a:t>
            </a:r>
            <a:endParaRPr lang="en-US" sz="7300" spc="-300" dirty="0">
              <a:solidFill>
                <a:srgbClr val="FF7B21"/>
              </a:solidFill>
              <a:latin typeface="Calibri" pitchFamily="34" charset="0"/>
              <a:ea typeface="Segoe UI Symbol" pitchFamily="34" charset="0"/>
              <a:cs typeface="Segoe UI Ligh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2394" y="1730514"/>
            <a:ext cx="3550972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100" dirty="0" smtClean="0">
                <a:solidFill>
                  <a:srgbClr val="FF3300"/>
                </a:solidFill>
                <a:latin typeface="Calibri" pitchFamily="34" charset="0"/>
                <a:ea typeface="Segoe UI Symbol" pitchFamily="34" charset="0"/>
                <a:cs typeface="Segoe UI Light" pitchFamily="34" charset="0"/>
              </a:rPr>
              <a:t> CHALLENGE </a:t>
            </a:r>
            <a:r>
              <a:rPr lang="en-US" sz="4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 Symbol" pitchFamily="34" charset="0"/>
                <a:cs typeface="Segoe UI Light" pitchFamily="34" charset="0"/>
              </a:rPr>
              <a:t>OF</a:t>
            </a:r>
            <a:endParaRPr lang="en-US" sz="41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Segoe UI Symbol" pitchFamily="34" charset="0"/>
              <a:cs typeface="Segoe UI Ligh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2394" y="2133600"/>
            <a:ext cx="46904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alibri" pitchFamily="34" charset="0"/>
                <a:ea typeface="Segoe UI Symbol" pitchFamily="34" charset="0"/>
                <a:cs typeface="Segoe UI Light" pitchFamily="34" charset="0"/>
              </a:rPr>
              <a:t>BALANCE- </a:t>
            </a:r>
            <a:r>
              <a:rPr lang="en-US" sz="4000" dirty="0" smtClean="0">
                <a:solidFill>
                  <a:srgbClr val="FF7B21"/>
                </a:solidFill>
                <a:latin typeface="Calibri" pitchFamily="34" charset="0"/>
                <a:ea typeface="Segoe UI Symbol" pitchFamily="34" charset="0"/>
                <a:cs typeface="Segoe UI Light" pitchFamily="34" charset="0"/>
              </a:rPr>
              <a:t>THE CLOCK</a:t>
            </a:r>
            <a:endParaRPr lang="en-US" sz="4000" dirty="0">
              <a:solidFill>
                <a:srgbClr val="FF7B21"/>
              </a:solidFill>
              <a:latin typeface="Calibri" pitchFamily="34" charset="0"/>
              <a:ea typeface="Segoe UI Symbol" pitchFamily="34" charset="0"/>
              <a:cs typeface="Segoe UI Ligh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2394" y="2514600"/>
            <a:ext cx="48917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alibri" pitchFamily="34" charset="0"/>
                <a:ea typeface="Segoe UI Symbol" pitchFamily="34" charset="0"/>
                <a:cs typeface="Segoe UI Light" pitchFamily="34" charset="0"/>
              </a:rPr>
              <a:t>VERSUS</a:t>
            </a:r>
            <a:r>
              <a:rPr lang="en-US" sz="4000" dirty="0" smtClean="0">
                <a:solidFill>
                  <a:srgbClr val="FF3300"/>
                </a:solidFill>
                <a:latin typeface="Calibri" pitchFamily="34" charset="0"/>
                <a:ea typeface="Segoe UI Symbol" pitchFamily="34" charset="0"/>
                <a:cs typeface="Segoe UI Light" pitchFamily="34" charset="0"/>
              </a:rPr>
              <a:t> </a:t>
            </a:r>
            <a:r>
              <a:rPr lang="en-US" sz="4000" dirty="0" smtClean="0">
                <a:solidFill>
                  <a:srgbClr val="FF7B21"/>
                </a:solidFill>
                <a:latin typeface="Calibri" pitchFamily="34" charset="0"/>
                <a:ea typeface="Segoe UI Symbol" pitchFamily="34" charset="0"/>
                <a:cs typeface="Segoe UI Light" pitchFamily="34" charset="0"/>
              </a:rPr>
              <a:t>THE</a:t>
            </a:r>
            <a:r>
              <a:rPr lang="en-US" sz="4000" dirty="0" smtClean="0">
                <a:solidFill>
                  <a:srgbClr val="FF3300"/>
                </a:solidFill>
                <a:latin typeface="Calibri" pitchFamily="34" charset="0"/>
                <a:ea typeface="Segoe UI Symbol" pitchFamily="34" charset="0"/>
                <a:cs typeface="Segoe UI Light" pitchFamily="34" charset="0"/>
              </a:rPr>
              <a:t> </a:t>
            </a:r>
            <a:r>
              <a:rPr lang="en-US" sz="4000" dirty="0" smtClean="0">
                <a:latin typeface="Calibri" pitchFamily="34" charset="0"/>
                <a:ea typeface="Segoe UI Symbol" pitchFamily="34" charset="0"/>
                <a:cs typeface="Segoe UI Light" pitchFamily="34" charset="0"/>
              </a:rPr>
              <a:t>COMPASS</a:t>
            </a:r>
            <a:endParaRPr lang="en-US" sz="4000" dirty="0">
              <a:latin typeface="Calibri" pitchFamily="34" charset="0"/>
              <a:ea typeface="Segoe UI Symbol" pitchFamily="34" charset="0"/>
              <a:cs typeface="Segoe UI Light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309647" y="533400"/>
            <a:ext cx="7391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hevron Right Icon">
            <a:hlinkClick r:id="" action="ppaction://hlinkshowjump?jump=nextslide"/>
          </p:cNvPr>
          <p:cNvSpPr>
            <a:spLocks noChangeAspect="1"/>
          </p:cNvSpPr>
          <p:nvPr/>
        </p:nvSpPr>
        <p:spPr bwMode="auto">
          <a:xfrm>
            <a:off x="514878" y="5894567"/>
            <a:ext cx="247122" cy="277633"/>
          </a:xfrm>
          <a:custGeom>
            <a:avLst/>
            <a:gdLst>
              <a:gd name="T0" fmla="*/ 261 w 451"/>
              <a:gd name="T1" fmla="*/ 254 h 508"/>
              <a:gd name="T2" fmla="*/ 0 w 451"/>
              <a:gd name="T3" fmla="*/ 0 h 508"/>
              <a:gd name="T4" fmla="*/ 183 w 451"/>
              <a:gd name="T5" fmla="*/ 0 h 508"/>
              <a:gd name="T6" fmla="*/ 451 w 451"/>
              <a:gd name="T7" fmla="*/ 254 h 508"/>
              <a:gd name="T8" fmla="*/ 183 w 451"/>
              <a:gd name="T9" fmla="*/ 508 h 508"/>
              <a:gd name="T10" fmla="*/ 0 w 451"/>
              <a:gd name="T11" fmla="*/ 508 h 508"/>
              <a:gd name="T12" fmla="*/ 261 w 451"/>
              <a:gd name="T13" fmla="*/ 254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1" h="508">
                <a:moveTo>
                  <a:pt x="261" y="254"/>
                </a:moveTo>
                <a:cubicBezTo>
                  <a:pt x="175" y="168"/>
                  <a:pt x="87" y="84"/>
                  <a:pt x="0" y="0"/>
                </a:cubicBezTo>
                <a:lnTo>
                  <a:pt x="183" y="0"/>
                </a:lnTo>
                <a:lnTo>
                  <a:pt x="451" y="254"/>
                </a:lnTo>
                <a:lnTo>
                  <a:pt x="183" y="508"/>
                </a:lnTo>
                <a:lnTo>
                  <a:pt x="0" y="508"/>
                </a:lnTo>
                <a:cubicBezTo>
                  <a:pt x="87" y="423"/>
                  <a:pt x="175" y="340"/>
                  <a:pt x="261" y="254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900"/>
          </a:p>
        </p:txBody>
      </p:sp>
      <p:sp>
        <p:nvSpPr>
          <p:cNvPr id="16" name="Chevron Left Icon">
            <a:hlinkClick r:id="" action="ppaction://hlinkshowjump?jump=previousslide"/>
          </p:cNvPr>
          <p:cNvSpPr>
            <a:spLocks noChangeAspect="1"/>
          </p:cNvSpPr>
          <p:nvPr/>
        </p:nvSpPr>
        <p:spPr bwMode="auto">
          <a:xfrm>
            <a:off x="152400" y="5897880"/>
            <a:ext cx="244173" cy="274320"/>
          </a:xfrm>
          <a:custGeom>
            <a:avLst/>
            <a:gdLst>
              <a:gd name="T0" fmla="*/ 190 w 451"/>
              <a:gd name="T1" fmla="*/ 254 h 508"/>
              <a:gd name="T2" fmla="*/ 451 w 451"/>
              <a:gd name="T3" fmla="*/ 508 h 508"/>
              <a:gd name="T4" fmla="*/ 268 w 451"/>
              <a:gd name="T5" fmla="*/ 508 h 508"/>
              <a:gd name="T6" fmla="*/ 0 w 451"/>
              <a:gd name="T7" fmla="*/ 254 h 508"/>
              <a:gd name="T8" fmla="*/ 268 w 451"/>
              <a:gd name="T9" fmla="*/ 0 h 508"/>
              <a:gd name="T10" fmla="*/ 451 w 451"/>
              <a:gd name="T11" fmla="*/ 0 h 508"/>
              <a:gd name="T12" fmla="*/ 190 w 451"/>
              <a:gd name="T13" fmla="*/ 254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1" h="508">
                <a:moveTo>
                  <a:pt x="190" y="254"/>
                </a:moveTo>
                <a:cubicBezTo>
                  <a:pt x="276" y="340"/>
                  <a:pt x="364" y="423"/>
                  <a:pt x="451" y="508"/>
                </a:cubicBezTo>
                <a:lnTo>
                  <a:pt x="268" y="508"/>
                </a:lnTo>
                <a:lnTo>
                  <a:pt x="0" y="254"/>
                </a:lnTo>
                <a:lnTo>
                  <a:pt x="268" y="0"/>
                </a:lnTo>
                <a:lnTo>
                  <a:pt x="451" y="0"/>
                </a:lnTo>
                <a:cubicBezTo>
                  <a:pt x="364" y="84"/>
                  <a:pt x="276" y="168"/>
                  <a:pt x="190" y="254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900"/>
          </a:p>
        </p:txBody>
      </p:sp>
      <p:cxnSp>
        <p:nvCxnSpPr>
          <p:cNvPr id="6" name="Straight Connector 5"/>
          <p:cNvCxnSpPr/>
          <p:nvPr/>
        </p:nvCxnSpPr>
        <p:spPr>
          <a:xfrm>
            <a:off x="1518594" y="3276600"/>
            <a:ext cx="43488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Item Content 1"/>
          <p:cNvSpPr>
            <a:spLocks/>
          </p:cNvSpPr>
          <p:nvPr/>
        </p:nvSpPr>
        <p:spPr bwMode="auto">
          <a:xfrm>
            <a:off x="1518594" y="3581400"/>
            <a:ext cx="4348806" cy="923330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en-US" sz="2000" noProof="1" smtClean="0">
                <a:solidFill>
                  <a:schemeClr val="tx1"/>
                </a:solidFill>
                <a:latin typeface="Calibri" pitchFamily="34" charset="0"/>
                <a:ea typeface="Segoe UI" pitchFamily="34" charset="0"/>
                <a:cs typeface="Segoe UI Light" pitchFamily="34" charset="0"/>
              </a:rPr>
              <a:t>All of us face the challenge of ministry &amp; life balance- keeping the big picture, the compass, in mind.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4495800" y="2971800"/>
            <a:ext cx="3505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629400" y="1222991"/>
            <a:ext cx="1828800" cy="1027906"/>
          </a:xfrm>
          <a:prstGeom prst="rect">
            <a:avLst/>
          </a:prstGeom>
          <a:solidFill>
            <a:srgbClr val="FF7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Light" pitchFamily="34" charset="0"/>
              </a:rPr>
              <a:t>THE 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Light" pitchFamily="34" charset="0"/>
              </a:rPr>
              <a:t>COMPASS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egoe UI Light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29400" y="3505200"/>
            <a:ext cx="108555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noProof="1" smtClean="0">
                <a:solidFill>
                  <a:srgbClr val="FF7B21"/>
                </a:solidFill>
                <a:ea typeface="Segoe UI" pitchFamily="34" charset="0"/>
                <a:cs typeface="Segoe UI Light" pitchFamily="34" charset="0"/>
              </a:rPr>
              <a:t>+ Vision</a:t>
            </a:r>
            <a:endParaRPr lang="en-US" sz="2200" dirty="0">
              <a:solidFill>
                <a:srgbClr val="FF7B2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29400" y="3912989"/>
            <a:ext cx="113236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noProof="1" smtClean="0">
                <a:solidFill>
                  <a:srgbClr val="0070C0"/>
                </a:solidFill>
                <a:ea typeface="Segoe UI" pitchFamily="34" charset="0"/>
                <a:cs typeface="Segoe UI Light" pitchFamily="34" charset="0"/>
              </a:rPr>
              <a:t>+ Values</a:t>
            </a:r>
            <a:endParaRPr lang="en-US" sz="2200" dirty="0">
              <a:solidFill>
                <a:srgbClr val="0070C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29400" y="4293989"/>
            <a:ext cx="143609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noProof="1" smtClean="0">
                <a:solidFill>
                  <a:srgbClr val="FF3300"/>
                </a:solidFill>
                <a:ea typeface="Segoe UI" pitchFamily="34" charset="0"/>
                <a:cs typeface="Segoe UI Light" pitchFamily="34" charset="0"/>
              </a:rPr>
              <a:t>+ Direction</a:t>
            </a:r>
            <a:endParaRPr lang="en-US" sz="2200" dirty="0">
              <a:solidFill>
                <a:srgbClr val="FF3300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584448"/>
            <a:ext cx="530352" cy="53035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22648"/>
            <a:ext cx="530352" cy="53035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0"/>
            <a:ext cx="533400" cy="5334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743200"/>
            <a:ext cx="530352" cy="5303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05000"/>
            <a:ext cx="530352" cy="53035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219200" y="118646"/>
            <a:ext cx="23055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Segoe UI Light" pitchFamily="34" charset="0"/>
              </a:rPr>
              <a:t>www.newchapter.com.au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Segoe UI Light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59206" y="118646"/>
            <a:ext cx="679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Segoe UI Light" pitchFamily="34" charset="0"/>
              </a:rPr>
              <a:t>11/14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Segoe UI Light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17099" y="5770602"/>
            <a:ext cx="22985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MinistryMemo</a:t>
            </a: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.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506" y="2013129"/>
            <a:ext cx="1483946" cy="137795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6629400" y="4735444"/>
            <a:ext cx="24373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noProof="1" smtClean="0">
                <a:solidFill>
                  <a:schemeClr val="accent4">
                    <a:lumMod val="75000"/>
                  </a:schemeClr>
                </a:solidFill>
                <a:ea typeface="Segoe UI" pitchFamily="34" charset="0"/>
                <a:cs typeface="Segoe UI Light" pitchFamily="34" charset="0"/>
              </a:rPr>
              <a:t>+ Relationship with </a:t>
            </a:r>
          </a:p>
          <a:p>
            <a:r>
              <a:rPr lang="en-US" sz="2200" noProof="1" smtClean="0">
                <a:solidFill>
                  <a:schemeClr val="accent4">
                    <a:lumMod val="75000"/>
                  </a:schemeClr>
                </a:solidFill>
                <a:ea typeface="Segoe UI" pitchFamily="34" charset="0"/>
                <a:cs typeface="Segoe UI Light" pitchFamily="34" charset="0"/>
              </a:rPr>
              <a:t>    God</a:t>
            </a:r>
            <a:endParaRPr lang="en-US" sz="2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5" name="Item Content 1"/>
          <p:cNvSpPr>
            <a:spLocks/>
          </p:cNvSpPr>
          <p:nvPr/>
        </p:nvSpPr>
        <p:spPr bwMode="auto">
          <a:xfrm>
            <a:off x="1528561" y="4660715"/>
            <a:ext cx="4348806" cy="923330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en-US" sz="2000" noProof="1" smtClean="0">
                <a:solidFill>
                  <a:schemeClr val="tx1"/>
                </a:solidFill>
                <a:latin typeface="Calibri" pitchFamily="34" charset="0"/>
                <a:ea typeface="Segoe UI" pitchFamily="34" charset="0"/>
                <a:cs typeface="Segoe UI Light" pitchFamily="34" charset="0"/>
              </a:rPr>
              <a:t>It’s so easy to focus on the clock- our commitments, appointments, schedules, goals, activities- our TIME. </a:t>
            </a:r>
          </a:p>
        </p:txBody>
      </p:sp>
    </p:spTree>
    <p:extLst>
      <p:ext uri="{BB962C8B-B14F-4D97-AF65-F5344CB8AC3E}">
        <p14:creationId xmlns:p14="http://schemas.microsoft.com/office/powerpoint/2010/main" val="2017117615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709" y="3955760"/>
            <a:ext cx="1519237" cy="945052"/>
          </a:xfrm>
          <a:prstGeom prst="rect">
            <a:avLst/>
          </a:prstGeom>
          <a:ln w="28575">
            <a:solidFill>
              <a:srgbClr val="FD0845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3" t="17806" r="5120"/>
          <a:stretch/>
        </p:blipFill>
        <p:spPr>
          <a:xfrm>
            <a:off x="4325746" y="1524000"/>
            <a:ext cx="1535675" cy="948160"/>
          </a:xfrm>
          <a:prstGeom prst="rect">
            <a:avLst/>
          </a:prstGeom>
          <a:ln w="28575">
            <a:solidFill>
              <a:srgbClr val="8254F4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435352"/>
            <a:ext cx="2743200" cy="5364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29400" y="1367135"/>
            <a:ext cx="1558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itchFamily="34" charset="0"/>
                <a:cs typeface="Segoe UI Light" pitchFamily="34" charset="0"/>
              </a:rPr>
              <a:t>About kids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9400" y="1900535"/>
            <a:ext cx="2080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itchFamily="34" charset="0"/>
                <a:cs typeface="Segoe UI Light" pitchFamily="34" charset="0"/>
              </a:rPr>
              <a:t>About ministry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9400" y="2438400"/>
            <a:ext cx="1975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Segoe UI Light" pitchFamily="34" charset="0"/>
                <a:cs typeface="Segoe UI Light" pitchFamily="34" charset="0"/>
              </a:rPr>
              <a:t>The challenge</a:t>
            </a:r>
            <a:endParaRPr lang="en-US" sz="2400" dirty="0">
              <a:solidFill>
                <a:schemeClr val="bg1"/>
              </a:solidFill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0492" y="1524000"/>
            <a:ext cx="1541654" cy="95108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50492" y="2477918"/>
            <a:ext cx="1541654" cy="951082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noProof="1" smtClean="0">
                <a:solidFill>
                  <a:schemeClr val="bg1"/>
                </a:solidFill>
                <a:latin typeface="Segoe UI Light" pitchFamily="34" charset="0"/>
                <a:ea typeface="Segoe UI" pitchFamily="34" charset="0"/>
                <a:cs typeface="Segoe UI Light" pitchFamily="34" charset="0"/>
              </a:rPr>
              <a:t>Resources</a:t>
            </a:r>
          </a:p>
          <a:p>
            <a:pPr algn="ctr">
              <a:lnSpc>
                <a:spcPts val="1800"/>
              </a:lnSpc>
            </a:pPr>
            <a:r>
              <a:rPr lang="en-US" sz="1400" i="1" noProof="1">
                <a:solidFill>
                  <a:schemeClr val="bg1"/>
                </a:solidFill>
                <a:latin typeface="Segoe UI Light" pitchFamily="34" charset="0"/>
                <a:ea typeface="Segoe UI" pitchFamily="34" charset="0"/>
                <a:cs typeface="Segoe UI Light" pitchFamily="34" charset="0"/>
              </a:rPr>
              <a:t>E</a:t>
            </a:r>
            <a:r>
              <a:rPr lang="en-US" sz="1400" i="1" noProof="1" smtClean="0">
                <a:solidFill>
                  <a:schemeClr val="bg1"/>
                </a:solidFill>
                <a:latin typeface="Segoe UI Light" pitchFamily="34" charset="0"/>
                <a:ea typeface="Segoe UI" pitchFamily="34" charset="0"/>
                <a:cs typeface="Segoe UI Light" pitchFamily="34" charset="0"/>
              </a:rPr>
              <a:t>xciting, easy to teach programs  </a:t>
            </a:r>
            <a:endParaRPr lang="en-US" sz="1400" dirty="0">
              <a:solidFill>
                <a:schemeClr val="bg1"/>
              </a:solidFill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79292" y="1524000"/>
            <a:ext cx="1541654" cy="9510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rgbClr val="009A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479292" y="2493808"/>
            <a:ext cx="1541654" cy="951082"/>
          </a:xfrm>
          <a:prstGeom prst="rect">
            <a:avLst/>
          </a:prstGeom>
          <a:solidFill>
            <a:srgbClr val="009AAC"/>
          </a:solidFill>
          <a:ln>
            <a:solidFill>
              <a:srgbClr val="009A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noProof="1" smtClean="0">
                <a:solidFill>
                  <a:schemeClr val="bg1"/>
                </a:solidFill>
                <a:latin typeface="Segoe UI Light" pitchFamily="34" charset="0"/>
                <a:ea typeface="Segoe UI" pitchFamily="34" charset="0"/>
                <a:cs typeface="Segoe UI Light" pitchFamily="34" charset="0"/>
              </a:rPr>
              <a:t>Bible Study</a:t>
            </a:r>
            <a:endParaRPr lang="en-US" noProof="1">
              <a:solidFill>
                <a:schemeClr val="bg1"/>
              </a:solidFill>
              <a:latin typeface="Segoe UI Light" pitchFamily="34" charset="0"/>
              <a:ea typeface="Segoe UI" pitchFamily="34" charset="0"/>
              <a:cs typeface="Segoe UI Light" pitchFamily="34" charset="0"/>
            </a:endParaRPr>
          </a:p>
          <a:p>
            <a:pPr algn="ctr"/>
            <a:r>
              <a:rPr lang="en-US" sz="1400" i="1" noProof="1" smtClean="0">
                <a:solidFill>
                  <a:schemeClr val="bg1"/>
                </a:solidFill>
                <a:latin typeface="Segoe UI Light" pitchFamily="34" charset="0"/>
                <a:ea typeface="Segoe UI" pitchFamily="34" charset="0"/>
                <a:cs typeface="Segoe UI Light" pitchFamily="34" charset="0"/>
              </a:rPr>
              <a:t>Extra content and study materials</a:t>
            </a:r>
            <a:endParaRPr lang="en-US" sz="1400" dirty="0">
              <a:solidFill>
                <a:schemeClr val="bg1"/>
              </a:solidFill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25746" y="2493808"/>
            <a:ext cx="1541654" cy="951082"/>
          </a:xfrm>
          <a:prstGeom prst="rect">
            <a:avLst/>
          </a:prstGeom>
          <a:solidFill>
            <a:srgbClr val="8254F4"/>
          </a:solidFill>
          <a:ln>
            <a:solidFill>
              <a:srgbClr val="8254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noProof="1" smtClean="0">
                <a:solidFill>
                  <a:schemeClr val="bg1"/>
                </a:solidFill>
                <a:latin typeface="Segoe UI Light" pitchFamily="34" charset="0"/>
                <a:ea typeface="Segoe UI" pitchFamily="34" charset="0"/>
                <a:cs typeface="Segoe UI Light" pitchFamily="34" charset="0"/>
              </a:rPr>
              <a:t>Training</a:t>
            </a:r>
            <a:endParaRPr lang="en-US" noProof="1">
              <a:solidFill>
                <a:schemeClr val="bg1"/>
              </a:solidFill>
              <a:latin typeface="Segoe UI Light" pitchFamily="34" charset="0"/>
              <a:ea typeface="Segoe UI" pitchFamily="34" charset="0"/>
              <a:cs typeface="Segoe UI Light" pitchFamily="34" charset="0"/>
            </a:endParaRPr>
          </a:p>
          <a:p>
            <a:pPr algn="ctr"/>
            <a:r>
              <a:rPr lang="en-US" sz="1400" i="1" noProof="1" smtClean="0">
                <a:solidFill>
                  <a:schemeClr val="bg1"/>
                </a:solidFill>
                <a:latin typeface="Segoe UI Light" pitchFamily="34" charset="0"/>
                <a:ea typeface="Segoe UI" pitchFamily="34" charset="0"/>
                <a:cs typeface="Segoe UI Light" pitchFamily="34" charset="0"/>
              </a:rPr>
              <a:t>Regular training &amp; webinars</a:t>
            </a:r>
            <a:r>
              <a:rPr lang="en-US" sz="1400" noProof="1" smtClean="0">
                <a:solidFill>
                  <a:schemeClr val="bg1"/>
                </a:solidFill>
                <a:latin typeface="Segoe UI Light" pitchFamily="34" charset="0"/>
                <a:ea typeface="Segoe UI" pitchFamily="34" charset="0"/>
                <a:cs typeface="Segoe UI Light" pitchFamily="34" charset="0"/>
              </a:rPr>
              <a:t>.</a:t>
            </a:r>
            <a:endParaRPr lang="en-US" sz="1400" dirty="0">
              <a:solidFill>
                <a:schemeClr val="bg1"/>
              </a:solidFill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848380"/>
            <a:ext cx="1779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egoe UI Light" pitchFamily="34" charset="0"/>
                <a:cs typeface="Segoe UI Light" pitchFamily="34" charset="0"/>
              </a:rPr>
              <a:t>THE </a:t>
            </a:r>
            <a:r>
              <a:rPr lang="en-US" sz="2800" dirty="0" smtClean="0">
                <a:solidFill>
                  <a:srgbClr val="009AAC"/>
                </a:solidFill>
                <a:latin typeface="Segoe UI Light" pitchFamily="34" charset="0"/>
                <a:cs typeface="Segoe UI Light" pitchFamily="34" charset="0"/>
              </a:rPr>
              <a:t>TEAM</a:t>
            </a:r>
            <a:endParaRPr lang="en-US" sz="2800" dirty="0">
              <a:solidFill>
                <a:srgbClr val="009AAC"/>
              </a:solidFill>
              <a:latin typeface="Segoe UI Light" pitchFamily="34" charset="0"/>
              <a:cs typeface="Segoe UI Light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3048000" y="916633"/>
            <a:ext cx="0" cy="383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214368" y="838200"/>
            <a:ext cx="2329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itchFamily="34" charset="0"/>
                <a:cs typeface="Segoe UI Light" pitchFamily="34" charset="0"/>
              </a:rPr>
              <a:t>w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itchFamily="34" charset="0"/>
                <a:cs typeface="Segoe UI Light" pitchFamily="34" charset="0"/>
              </a:rPr>
              <a:t>ays we can help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Calibri Light" pitchFamily="34" charset="0"/>
              <a:cs typeface="Segoe UI Light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50492" y="4916318"/>
            <a:ext cx="1541654" cy="951082"/>
          </a:xfrm>
          <a:prstGeom prst="rect">
            <a:avLst/>
          </a:prstGeom>
          <a:solidFill>
            <a:srgbClr val="03C503"/>
          </a:solidFill>
          <a:ln>
            <a:solidFill>
              <a:srgbClr val="03C5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noProof="1" smtClean="0">
                <a:solidFill>
                  <a:schemeClr val="bg1"/>
                </a:solidFill>
                <a:latin typeface="Segoe UI Light" pitchFamily="34" charset="0"/>
                <a:ea typeface="Segoe UI" pitchFamily="34" charset="0"/>
                <a:cs typeface="Segoe UI Light" pitchFamily="34" charset="0"/>
              </a:rPr>
              <a:t>Connection</a:t>
            </a:r>
            <a:endParaRPr lang="en-US" noProof="1">
              <a:solidFill>
                <a:schemeClr val="bg1"/>
              </a:solidFill>
              <a:latin typeface="Segoe UI Light" pitchFamily="34" charset="0"/>
              <a:ea typeface="Segoe UI" pitchFamily="34" charset="0"/>
              <a:cs typeface="Segoe UI Light" pitchFamily="34" charset="0"/>
            </a:endParaRPr>
          </a:p>
          <a:p>
            <a:pPr algn="ctr"/>
            <a:r>
              <a:rPr lang="en-US" sz="1400" i="1" noProof="1" smtClean="0">
                <a:solidFill>
                  <a:schemeClr val="bg1"/>
                </a:solidFill>
                <a:latin typeface="Segoe UI Light" pitchFamily="34" charset="0"/>
                <a:ea typeface="Segoe UI" pitchFamily="34" charset="0"/>
                <a:cs typeface="Segoe UI Light" pitchFamily="34" charset="0"/>
              </a:rPr>
              <a:t>Link to our social media for updates</a:t>
            </a:r>
            <a:endParaRPr lang="en-US" sz="1400" dirty="0">
              <a:solidFill>
                <a:schemeClr val="bg1"/>
              </a:solidFill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325746" y="3962400"/>
            <a:ext cx="1541654" cy="9510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rgbClr val="2E8C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325746" y="4932208"/>
            <a:ext cx="1541654" cy="951082"/>
          </a:xfrm>
          <a:prstGeom prst="rect">
            <a:avLst/>
          </a:prstGeom>
          <a:solidFill>
            <a:srgbClr val="2E8CEF"/>
          </a:solidFill>
          <a:ln>
            <a:solidFill>
              <a:srgbClr val="2E8C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noProof="1" smtClean="0">
                <a:solidFill>
                  <a:schemeClr val="bg1"/>
                </a:solidFill>
                <a:latin typeface="Segoe UI Light" pitchFamily="34" charset="0"/>
                <a:ea typeface="Segoe UI" pitchFamily="34" charset="0"/>
                <a:cs typeface="Segoe UI Light" pitchFamily="34" charset="0"/>
              </a:rPr>
              <a:t>Inspiration</a:t>
            </a:r>
          </a:p>
          <a:p>
            <a:pPr algn="ctr"/>
            <a:r>
              <a:rPr lang="en-US" sz="1400" i="1" noProof="1" smtClean="0">
                <a:solidFill>
                  <a:schemeClr val="bg1"/>
                </a:solidFill>
                <a:latin typeface="Segoe UI Light" pitchFamily="34" charset="0"/>
                <a:ea typeface="Segoe UI" pitchFamily="34" charset="0"/>
                <a:cs typeface="Segoe UI Light" pitchFamily="34" charset="0"/>
              </a:rPr>
              <a:t>Ministry emails &amp; newsletters </a:t>
            </a:r>
            <a:r>
              <a:rPr lang="en-US" sz="1400" noProof="1" smtClean="0">
                <a:solidFill>
                  <a:schemeClr val="bg1"/>
                </a:solidFill>
                <a:latin typeface="Segoe UI Light" pitchFamily="34" charset="0"/>
                <a:ea typeface="Segoe UI" pitchFamily="34" charset="0"/>
                <a:cs typeface="Segoe UI Light" pitchFamily="34" charset="0"/>
              </a:rPr>
              <a:t>.</a:t>
            </a:r>
            <a:endParaRPr lang="en-US" sz="1400" dirty="0">
              <a:solidFill>
                <a:schemeClr val="bg1"/>
              </a:solidFill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19588" y="3505200"/>
            <a:ext cx="4574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noProof="1" smtClean="0">
                <a:latin typeface="Calibri Light" pitchFamily="34" charset="0"/>
                <a:ea typeface="Segoe UI" pitchFamily="34" charset="0"/>
                <a:cs typeface="Segoe UI Light" pitchFamily="34" charset="0"/>
              </a:rPr>
              <a:t>Our team is here to help and support you.</a:t>
            </a:r>
            <a:endParaRPr lang="en-US" sz="2000" dirty="0">
              <a:latin typeface="Calibri Light" pitchFamily="34" charset="0"/>
              <a:cs typeface="Segoe UI Light" pitchFamily="34" charset="0"/>
            </a:endParaRPr>
          </a:p>
        </p:txBody>
      </p:sp>
      <p:grpSp>
        <p:nvGrpSpPr>
          <p:cNvPr id="37" name="Arrow Right"/>
          <p:cNvGrpSpPr>
            <a:grpSpLocks noChangeAspect="1"/>
          </p:cNvGrpSpPr>
          <p:nvPr/>
        </p:nvGrpSpPr>
        <p:grpSpPr>
          <a:xfrm>
            <a:off x="7848600" y="6248400"/>
            <a:ext cx="377825" cy="377825"/>
            <a:chOff x="5060314" y="4729957"/>
            <a:chExt cx="377825" cy="377825"/>
          </a:xfrm>
        </p:grpSpPr>
        <p:sp>
          <p:nvSpPr>
            <p:cNvPr id="38" name="Arrow Right Icon">
              <a:hlinkClick r:id="" action="ppaction://hlinkshowjump?jump=nextslide"/>
            </p:cNvPr>
            <p:cNvSpPr>
              <a:spLocks noChangeAspect="1"/>
            </p:cNvSpPr>
            <p:nvPr/>
          </p:nvSpPr>
          <p:spPr bwMode="auto">
            <a:xfrm>
              <a:off x="5148420" y="4845844"/>
              <a:ext cx="201612" cy="146050"/>
            </a:xfrm>
            <a:custGeom>
              <a:avLst/>
              <a:gdLst>
                <a:gd name="T0" fmla="*/ 0 w 127"/>
                <a:gd name="T1" fmla="*/ 36 h 92"/>
                <a:gd name="T2" fmla="*/ 0 w 127"/>
                <a:gd name="T3" fmla="*/ 56 h 92"/>
                <a:gd name="T4" fmla="*/ 83 w 127"/>
                <a:gd name="T5" fmla="*/ 56 h 92"/>
                <a:gd name="T6" fmla="*/ 46 w 127"/>
                <a:gd name="T7" fmla="*/ 92 h 92"/>
                <a:gd name="T8" fmla="*/ 79 w 127"/>
                <a:gd name="T9" fmla="*/ 92 h 92"/>
                <a:gd name="T10" fmla="*/ 127 w 127"/>
                <a:gd name="T11" fmla="*/ 46 h 92"/>
                <a:gd name="T12" fmla="*/ 79 w 127"/>
                <a:gd name="T13" fmla="*/ 0 h 92"/>
                <a:gd name="T14" fmla="*/ 46 w 127"/>
                <a:gd name="T15" fmla="*/ 0 h 92"/>
                <a:gd name="T16" fmla="*/ 83 w 127"/>
                <a:gd name="T17" fmla="*/ 36 h 92"/>
                <a:gd name="T18" fmla="*/ 0 w 127"/>
                <a:gd name="T19" fmla="*/ 3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92">
                  <a:moveTo>
                    <a:pt x="0" y="36"/>
                  </a:moveTo>
                  <a:lnTo>
                    <a:pt x="0" y="56"/>
                  </a:lnTo>
                  <a:lnTo>
                    <a:pt x="83" y="56"/>
                  </a:lnTo>
                  <a:lnTo>
                    <a:pt x="46" y="92"/>
                  </a:lnTo>
                  <a:lnTo>
                    <a:pt x="79" y="92"/>
                  </a:lnTo>
                  <a:lnTo>
                    <a:pt x="127" y="46"/>
                  </a:lnTo>
                  <a:lnTo>
                    <a:pt x="79" y="0"/>
                  </a:lnTo>
                  <a:lnTo>
                    <a:pt x="46" y="0"/>
                  </a:lnTo>
                  <a:lnTo>
                    <a:pt x="83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2626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  <p:sp>
          <p:nvSpPr>
            <p:cNvPr id="39" name="Circle"/>
            <p:cNvSpPr>
              <a:spLocks noChangeAspect="1" noEditPoints="1"/>
            </p:cNvSpPr>
            <p:nvPr/>
          </p:nvSpPr>
          <p:spPr bwMode="auto">
            <a:xfrm>
              <a:off x="5060314" y="4729957"/>
              <a:ext cx="377825" cy="377825"/>
            </a:xfrm>
            <a:custGeom>
              <a:avLst/>
              <a:gdLst>
                <a:gd name="T0" fmla="*/ 663 w 1327"/>
                <a:gd name="T1" fmla="*/ 0 h 1326"/>
                <a:gd name="T2" fmla="*/ 1327 w 1327"/>
                <a:gd name="T3" fmla="*/ 663 h 1326"/>
                <a:gd name="T4" fmla="*/ 663 w 1327"/>
                <a:gd name="T5" fmla="*/ 1326 h 1326"/>
                <a:gd name="T6" fmla="*/ 0 w 1327"/>
                <a:gd name="T7" fmla="*/ 663 h 1326"/>
                <a:gd name="T8" fmla="*/ 663 w 1327"/>
                <a:gd name="T9" fmla="*/ 0 h 1326"/>
                <a:gd name="T10" fmla="*/ 663 w 1327"/>
                <a:gd name="T11" fmla="*/ 85 h 1326"/>
                <a:gd name="T12" fmla="*/ 85 w 1327"/>
                <a:gd name="T13" fmla="*/ 663 h 1326"/>
                <a:gd name="T14" fmla="*/ 663 w 1327"/>
                <a:gd name="T15" fmla="*/ 1242 h 1326"/>
                <a:gd name="T16" fmla="*/ 1242 w 1327"/>
                <a:gd name="T17" fmla="*/ 663 h 1326"/>
                <a:gd name="T18" fmla="*/ 663 w 1327"/>
                <a:gd name="T19" fmla="*/ 85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7" h="1326">
                  <a:moveTo>
                    <a:pt x="663" y="0"/>
                  </a:moveTo>
                  <a:cubicBezTo>
                    <a:pt x="1030" y="0"/>
                    <a:pt x="1327" y="297"/>
                    <a:pt x="1327" y="663"/>
                  </a:cubicBezTo>
                  <a:cubicBezTo>
                    <a:pt x="1327" y="1029"/>
                    <a:pt x="1030" y="1326"/>
                    <a:pt x="663" y="1326"/>
                  </a:cubicBezTo>
                  <a:cubicBezTo>
                    <a:pt x="297" y="1326"/>
                    <a:pt x="0" y="1029"/>
                    <a:pt x="0" y="663"/>
                  </a:cubicBezTo>
                  <a:cubicBezTo>
                    <a:pt x="0" y="297"/>
                    <a:pt x="297" y="0"/>
                    <a:pt x="663" y="0"/>
                  </a:cubicBezTo>
                  <a:close/>
                  <a:moveTo>
                    <a:pt x="663" y="85"/>
                  </a:moveTo>
                  <a:cubicBezTo>
                    <a:pt x="344" y="85"/>
                    <a:pt x="85" y="344"/>
                    <a:pt x="85" y="663"/>
                  </a:cubicBezTo>
                  <a:cubicBezTo>
                    <a:pt x="85" y="983"/>
                    <a:pt x="344" y="1242"/>
                    <a:pt x="663" y="1242"/>
                  </a:cubicBezTo>
                  <a:cubicBezTo>
                    <a:pt x="983" y="1242"/>
                    <a:pt x="1242" y="983"/>
                    <a:pt x="1242" y="663"/>
                  </a:cubicBezTo>
                  <a:cubicBezTo>
                    <a:pt x="1242" y="344"/>
                    <a:pt x="983" y="85"/>
                    <a:pt x="663" y="85"/>
                  </a:cubicBez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</p:grpSp>
      <p:grpSp>
        <p:nvGrpSpPr>
          <p:cNvPr id="40" name="Arrow Left"/>
          <p:cNvGrpSpPr>
            <a:grpSpLocks noChangeAspect="1"/>
          </p:cNvGrpSpPr>
          <p:nvPr/>
        </p:nvGrpSpPr>
        <p:grpSpPr>
          <a:xfrm>
            <a:off x="7391400" y="6248400"/>
            <a:ext cx="377825" cy="377825"/>
            <a:chOff x="5450045" y="4756945"/>
            <a:chExt cx="377825" cy="377825"/>
          </a:xfrm>
        </p:grpSpPr>
        <p:sp>
          <p:nvSpPr>
            <p:cNvPr id="41" name="Arrow Left Icon">
              <a:hlinkClick r:id="" action="ppaction://hlinkshowjump?jump=previousslide"/>
            </p:cNvPr>
            <p:cNvSpPr>
              <a:spLocks noChangeAspect="1"/>
            </p:cNvSpPr>
            <p:nvPr/>
          </p:nvSpPr>
          <p:spPr bwMode="auto">
            <a:xfrm>
              <a:off x="5538151" y="4872832"/>
              <a:ext cx="201612" cy="146050"/>
            </a:xfrm>
            <a:custGeom>
              <a:avLst/>
              <a:gdLst>
                <a:gd name="T0" fmla="*/ 127 w 127"/>
                <a:gd name="T1" fmla="*/ 36 h 92"/>
                <a:gd name="T2" fmla="*/ 127 w 127"/>
                <a:gd name="T3" fmla="*/ 56 h 92"/>
                <a:gd name="T4" fmla="*/ 44 w 127"/>
                <a:gd name="T5" fmla="*/ 56 h 92"/>
                <a:gd name="T6" fmla="*/ 81 w 127"/>
                <a:gd name="T7" fmla="*/ 92 h 92"/>
                <a:gd name="T8" fmla="*/ 48 w 127"/>
                <a:gd name="T9" fmla="*/ 92 h 92"/>
                <a:gd name="T10" fmla="*/ 0 w 127"/>
                <a:gd name="T11" fmla="*/ 46 h 92"/>
                <a:gd name="T12" fmla="*/ 48 w 127"/>
                <a:gd name="T13" fmla="*/ 0 h 92"/>
                <a:gd name="T14" fmla="*/ 81 w 127"/>
                <a:gd name="T15" fmla="*/ 0 h 92"/>
                <a:gd name="T16" fmla="*/ 44 w 127"/>
                <a:gd name="T17" fmla="*/ 36 h 92"/>
                <a:gd name="T18" fmla="*/ 127 w 127"/>
                <a:gd name="T19" fmla="*/ 3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92">
                  <a:moveTo>
                    <a:pt x="127" y="36"/>
                  </a:moveTo>
                  <a:lnTo>
                    <a:pt x="127" y="56"/>
                  </a:lnTo>
                  <a:lnTo>
                    <a:pt x="44" y="56"/>
                  </a:lnTo>
                  <a:lnTo>
                    <a:pt x="81" y="92"/>
                  </a:lnTo>
                  <a:lnTo>
                    <a:pt x="48" y="92"/>
                  </a:lnTo>
                  <a:lnTo>
                    <a:pt x="0" y="46"/>
                  </a:lnTo>
                  <a:lnTo>
                    <a:pt x="48" y="0"/>
                  </a:lnTo>
                  <a:lnTo>
                    <a:pt x="81" y="0"/>
                  </a:lnTo>
                  <a:lnTo>
                    <a:pt x="44" y="36"/>
                  </a:lnTo>
                  <a:lnTo>
                    <a:pt x="127" y="36"/>
                  </a:lnTo>
                  <a:close/>
                </a:path>
              </a:pathLst>
            </a:custGeom>
            <a:solidFill>
              <a:srgbClr val="2626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  <p:sp>
          <p:nvSpPr>
            <p:cNvPr id="42" name="Circle"/>
            <p:cNvSpPr>
              <a:spLocks noChangeAspect="1" noEditPoints="1"/>
            </p:cNvSpPr>
            <p:nvPr/>
          </p:nvSpPr>
          <p:spPr bwMode="auto">
            <a:xfrm>
              <a:off x="5450045" y="4756945"/>
              <a:ext cx="377825" cy="377825"/>
            </a:xfrm>
            <a:custGeom>
              <a:avLst/>
              <a:gdLst>
                <a:gd name="T0" fmla="*/ 663 w 1327"/>
                <a:gd name="T1" fmla="*/ 0 h 1326"/>
                <a:gd name="T2" fmla="*/ 1327 w 1327"/>
                <a:gd name="T3" fmla="*/ 663 h 1326"/>
                <a:gd name="T4" fmla="*/ 663 w 1327"/>
                <a:gd name="T5" fmla="*/ 1326 h 1326"/>
                <a:gd name="T6" fmla="*/ 0 w 1327"/>
                <a:gd name="T7" fmla="*/ 663 h 1326"/>
                <a:gd name="T8" fmla="*/ 663 w 1327"/>
                <a:gd name="T9" fmla="*/ 0 h 1326"/>
                <a:gd name="T10" fmla="*/ 663 w 1327"/>
                <a:gd name="T11" fmla="*/ 85 h 1326"/>
                <a:gd name="T12" fmla="*/ 85 w 1327"/>
                <a:gd name="T13" fmla="*/ 663 h 1326"/>
                <a:gd name="T14" fmla="*/ 663 w 1327"/>
                <a:gd name="T15" fmla="*/ 1242 h 1326"/>
                <a:gd name="T16" fmla="*/ 1242 w 1327"/>
                <a:gd name="T17" fmla="*/ 663 h 1326"/>
                <a:gd name="T18" fmla="*/ 663 w 1327"/>
                <a:gd name="T19" fmla="*/ 85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7" h="1326">
                  <a:moveTo>
                    <a:pt x="663" y="0"/>
                  </a:moveTo>
                  <a:cubicBezTo>
                    <a:pt x="1030" y="0"/>
                    <a:pt x="1327" y="297"/>
                    <a:pt x="1327" y="663"/>
                  </a:cubicBezTo>
                  <a:cubicBezTo>
                    <a:pt x="1327" y="1029"/>
                    <a:pt x="1030" y="1326"/>
                    <a:pt x="663" y="1326"/>
                  </a:cubicBezTo>
                  <a:cubicBezTo>
                    <a:pt x="297" y="1326"/>
                    <a:pt x="0" y="1029"/>
                    <a:pt x="0" y="663"/>
                  </a:cubicBezTo>
                  <a:cubicBezTo>
                    <a:pt x="0" y="297"/>
                    <a:pt x="297" y="0"/>
                    <a:pt x="663" y="0"/>
                  </a:cubicBezTo>
                  <a:close/>
                  <a:moveTo>
                    <a:pt x="663" y="85"/>
                  </a:moveTo>
                  <a:cubicBezTo>
                    <a:pt x="344" y="85"/>
                    <a:pt x="85" y="344"/>
                    <a:pt x="85" y="663"/>
                  </a:cubicBezTo>
                  <a:cubicBezTo>
                    <a:pt x="85" y="983"/>
                    <a:pt x="344" y="1242"/>
                    <a:pt x="663" y="1242"/>
                  </a:cubicBezTo>
                  <a:cubicBezTo>
                    <a:pt x="983" y="1242"/>
                    <a:pt x="1242" y="983"/>
                    <a:pt x="1242" y="663"/>
                  </a:cubicBezTo>
                  <a:cubicBezTo>
                    <a:pt x="1242" y="344"/>
                    <a:pt x="983" y="85"/>
                    <a:pt x="663" y="85"/>
                  </a:cubicBez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350266" y="6367046"/>
            <a:ext cx="23055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Segoe UI Light" pitchFamily="34" charset="0"/>
              </a:rPr>
              <a:t>www.newchapter.com.au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Segoe UI Light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20201" y="6367046"/>
            <a:ext cx="679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Segoe UI Light" pitchFamily="34" charset="0"/>
              </a:rPr>
              <a:t>12/14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Segoe UI Light" pitchFamily="34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426466" y="6324600"/>
            <a:ext cx="55626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422189" y="284202"/>
            <a:ext cx="2783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MinistryMemo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474878" y="4932208"/>
            <a:ext cx="1550481" cy="951082"/>
          </a:xfrm>
          <a:prstGeom prst="rect">
            <a:avLst/>
          </a:prstGeom>
          <a:solidFill>
            <a:srgbClr val="FD0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noProof="1" smtClean="0">
                <a:solidFill>
                  <a:schemeClr val="bg1"/>
                </a:solidFill>
                <a:latin typeface="Segoe UI Light" pitchFamily="34" charset="0"/>
                <a:ea typeface="Segoe UI" pitchFamily="34" charset="0"/>
                <a:cs typeface="Segoe UI Light" pitchFamily="34" charset="0"/>
              </a:rPr>
              <a:t>Support</a:t>
            </a:r>
            <a:endParaRPr lang="en-US" noProof="1">
              <a:solidFill>
                <a:schemeClr val="bg1"/>
              </a:solidFill>
              <a:latin typeface="Segoe UI Light" pitchFamily="34" charset="0"/>
              <a:ea typeface="Segoe UI" pitchFamily="34" charset="0"/>
              <a:cs typeface="Segoe UI Light" pitchFamily="34" charset="0"/>
            </a:endParaRPr>
          </a:p>
          <a:p>
            <a:pPr algn="ctr"/>
            <a:r>
              <a:rPr lang="en-US" sz="1400" i="1" noProof="1" smtClean="0">
                <a:solidFill>
                  <a:schemeClr val="bg1"/>
                </a:solidFill>
                <a:latin typeface="Segoe UI Light" pitchFamily="34" charset="0"/>
                <a:ea typeface="Segoe UI" pitchFamily="34" charset="0"/>
                <a:cs typeface="Segoe UI Light" pitchFamily="34" charset="0"/>
              </a:rPr>
              <a:t>Encouragement &amp; assistance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4181" r="6112" b="7351"/>
          <a:stretch/>
        </p:blipFill>
        <p:spPr>
          <a:xfrm>
            <a:off x="650493" y="3979371"/>
            <a:ext cx="1541654" cy="934111"/>
          </a:xfrm>
          <a:prstGeom prst="rect">
            <a:avLst/>
          </a:prstGeom>
          <a:ln w="28575">
            <a:solidFill>
              <a:srgbClr val="03C504"/>
            </a:solidFill>
          </a:ln>
        </p:spPr>
      </p:pic>
    </p:spTree>
    <p:extLst>
      <p:ext uri="{BB962C8B-B14F-4D97-AF65-F5344CB8AC3E}">
        <p14:creationId xmlns:p14="http://schemas.microsoft.com/office/powerpoint/2010/main" val="30958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200"/>
            <a:ext cx="2743200" cy="5364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290935"/>
            <a:ext cx="1558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itchFamily="34" charset="0"/>
                <a:cs typeface="Segoe UI Light" pitchFamily="34" charset="0"/>
              </a:rPr>
              <a:t>About kids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828800"/>
            <a:ext cx="2080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itchFamily="34" charset="0"/>
                <a:cs typeface="Segoe UI Light" pitchFamily="34" charset="0"/>
              </a:rPr>
              <a:t>About ministry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362200"/>
            <a:ext cx="1975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Segoe UI Light" pitchFamily="34" charset="0"/>
                <a:cs typeface="Segoe UI Light" pitchFamily="34" charset="0"/>
              </a:rPr>
              <a:t>The challenge</a:t>
            </a:r>
            <a:endParaRPr lang="en-US" sz="2400" dirty="0">
              <a:solidFill>
                <a:schemeClr val="bg1"/>
              </a:solidFill>
              <a:latin typeface="Segoe UI Light" pitchFamily="34" charset="0"/>
              <a:cs typeface="Segoe UI Light" pitchFamily="34" charset="0"/>
            </a:endParaRPr>
          </a:p>
        </p:txBody>
      </p:sp>
      <p:grpSp>
        <p:nvGrpSpPr>
          <p:cNvPr id="6" name="Arrow Right"/>
          <p:cNvGrpSpPr>
            <a:grpSpLocks noChangeAspect="1"/>
          </p:cNvGrpSpPr>
          <p:nvPr/>
        </p:nvGrpSpPr>
        <p:grpSpPr>
          <a:xfrm>
            <a:off x="1371600" y="6248400"/>
            <a:ext cx="377825" cy="377825"/>
            <a:chOff x="5060314" y="4729957"/>
            <a:chExt cx="377825" cy="377825"/>
          </a:xfrm>
        </p:grpSpPr>
        <p:sp>
          <p:nvSpPr>
            <p:cNvPr id="7" name="Arrow Right Icon">
              <a:hlinkClick r:id="" action="ppaction://hlinkshowjump?jump=nextslide"/>
            </p:cNvPr>
            <p:cNvSpPr>
              <a:spLocks noChangeAspect="1"/>
            </p:cNvSpPr>
            <p:nvPr/>
          </p:nvSpPr>
          <p:spPr bwMode="auto">
            <a:xfrm>
              <a:off x="5148420" y="4845844"/>
              <a:ext cx="201612" cy="146050"/>
            </a:xfrm>
            <a:custGeom>
              <a:avLst/>
              <a:gdLst>
                <a:gd name="T0" fmla="*/ 0 w 127"/>
                <a:gd name="T1" fmla="*/ 36 h 92"/>
                <a:gd name="T2" fmla="*/ 0 w 127"/>
                <a:gd name="T3" fmla="*/ 56 h 92"/>
                <a:gd name="T4" fmla="*/ 83 w 127"/>
                <a:gd name="T5" fmla="*/ 56 h 92"/>
                <a:gd name="T6" fmla="*/ 46 w 127"/>
                <a:gd name="T7" fmla="*/ 92 h 92"/>
                <a:gd name="T8" fmla="*/ 79 w 127"/>
                <a:gd name="T9" fmla="*/ 92 h 92"/>
                <a:gd name="T10" fmla="*/ 127 w 127"/>
                <a:gd name="T11" fmla="*/ 46 h 92"/>
                <a:gd name="T12" fmla="*/ 79 w 127"/>
                <a:gd name="T13" fmla="*/ 0 h 92"/>
                <a:gd name="T14" fmla="*/ 46 w 127"/>
                <a:gd name="T15" fmla="*/ 0 h 92"/>
                <a:gd name="T16" fmla="*/ 83 w 127"/>
                <a:gd name="T17" fmla="*/ 36 h 92"/>
                <a:gd name="T18" fmla="*/ 0 w 127"/>
                <a:gd name="T19" fmla="*/ 3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92">
                  <a:moveTo>
                    <a:pt x="0" y="36"/>
                  </a:moveTo>
                  <a:lnTo>
                    <a:pt x="0" y="56"/>
                  </a:lnTo>
                  <a:lnTo>
                    <a:pt x="83" y="56"/>
                  </a:lnTo>
                  <a:lnTo>
                    <a:pt x="46" y="92"/>
                  </a:lnTo>
                  <a:lnTo>
                    <a:pt x="79" y="92"/>
                  </a:lnTo>
                  <a:lnTo>
                    <a:pt x="127" y="46"/>
                  </a:lnTo>
                  <a:lnTo>
                    <a:pt x="79" y="0"/>
                  </a:lnTo>
                  <a:lnTo>
                    <a:pt x="46" y="0"/>
                  </a:lnTo>
                  <a:lnTo>
                    <a:pt x="83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2626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  <p:sp>
          <p:nvSpPr>
            <p:cNvPr id="8" name="Circle"/>
            <p:cNvSpPr>
              <a:spLocks noChangeAspect="1" noEditPoints="1"/>
            </p:cNvSpPr>
            <p:nvPr/>
          </p:nvSpPr>
          <p:spPr bwMode="auto">
            <a:xfrm>
              <a:off x="5060314" y="4729957"/>
              <a:ext cx="377825" cy="377825"/>
            </a:xfrm>
            <a:custGeom>
              <a:avLst/>
              <a:gdLst>
                <a:gd name="T0" fmla="*/ 663 w 1327"/>
                <a:gd name="T1" fmla="*/ 0 h 1326"/>
                <a:gd name="T2" fmla="*/ 1327 w 1327"/>
                <a:gd name="T3" fmla="*/ 663 h 1326"/>
                <a:gd name="T4" fmla="*/ 663 w 1327"/>
                <a:gd name="T5" fmla="*/ 1326 h 1326"/>
                <a:gd name="T6" fmla="*/ 0 w 1327"/>
                <a:gd name="T7" fmla="*/ 663 h 1326"/>
                <a:gd name="T8" fmla="*/ 663 w 1327"/>
                <a:gd name="T9" fmla="*/ 0 h 1326"/>
                <a:gd name="T10" fmla="*/ 663 w 1327"/>
                <a:gd name="T11" fmla="*/ 85 h 1326"/>
                <a:gd name="T12" fmla="*/ 85 w 1327"/>
                <a:gd name="T13" fmla="*/ 663 h 1326"/>
                <a:gd name="T14" fmla="*/ 663 w 1327"/>
                <a:gd name="T15" fmla="*/ 1242 h 1326"/>
                <a:gd name="T16" fmla="*/ 1242 w 1327"/>
                <a:gd name="T17" fmla="*/ 663 h 1326"/>
                <a:gd name="T18" fmla="*/ 663 w 1327"/>
                <a:gd name="T19" fmla="*/ 85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7" h="1326">
                  <a:moveTo>
                    <a:pt x="663" y="0"/>
                  </a:moveTo>
                  <a:cubicBezTo>
                    <a:pt x="1030" y="0"/>
                    <a:pt x="1327" y="297"/>
                    <a:pt x="1327" y="663"/>
                  </a:cubicBezTo>
                  <a:cubicBezTo>
                    <a:pt x="1327" y="1029"/>
                    <a:pt x="1030" y="1326"/>
                    <a:pt x="663" y="1326"/>
                  </a:cubicBezTo>
                  <a:cubicBezTo>
                    <a:pt x="297" y="1326"/>
                    <a:pt x="0" y="1029"/>
                    <a:pt x="0" y="663"/>
                  </a:cubicBezTo>
                  <a:cubicBezTo>
                    <a:pt x="0" y="297"/>
                    <a:pt x="297" y="0"/>
                    <a:pt x="663" y="0"/>
                  </a:cubicBezTo>
                  <a:close/>
                  <a:moveTo>
                    <a:pt x="663" y="85"/>
                  </a:moveTo>
                  <a:cubicBezTo>
                    <a:pt x="344" y="85"/>
                    <a:pt x="85" y="344"/>
                    <a:pt x="85" y="663"/>
                  </a:cubicBezTo>
                  <a:cubicBezTo>
                    <a:pt x="85" y="983"/>
                    <a:pt x="344" y="1242"/>
                    <a:pt x="663" y="1242"/>
                  </a:cubicBezTo>
                  <a:cubicBezTo>
                    <a:pt x="983" y="1242"/>
                    <a:pt x="1242" y="983"/>
                    <a:pt x="1242" y="663"/>
                  </a:cubicBezTo>
                  <a:cubicBezTo>
                    <a:pt x="1242" y="344"/>
                    <a:pt x="983" y="85"/>
                    <a:pt x="663" y="85"/>
                  </a:cubicBez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</p:grpSp>
      <p:grpSp>
        <p:nvGrpSpPr>
          <p:cNvPr id="9" name="Arrow Left"/>
          <p:cNvGrpSpPr>
            <a:grpSpLocks noChangeAspect="1"/>
          </p:cNvGrpSpPr>
          <p:nvPr/>
        </p:nvGrpSpPr>
        <p:grpSpPr>
          <a:xfrm>
            <a:off x="914400" y="6248400"/>
            <a:ext cx="377825" cy="377825"/>
            <a:chOff x="5450045" y="4756945"/>
            <a:chExt cx="377825" cy="377825"/>
          </a:xfrm>
        </p:grpSpPr>
        <p:sp>
          <p:nvSpPr>
            <p:cNvPr id="10" name="Arrow Left Icon">
              <a:hlinkClick r:id="" action="ppaction://hlinkshowjump?jump=previousslide"/>
            </p:cNvPr>
            <p:cNvSpPr>
              <a:spLocks noChangeAspect="1"/>
            </p:cNvSpPr>
            <p:nvPr/>
          </p:nvSpPr>
          <p:spPr bwMode="auto">
            <a:xfrm>
              <a:off x="5538151" y="4872832"/>
              <a:ext cx="201612" cy="146050"/>
            </a:xfrm>
            <a:custGeom>
              <a:avLst/>
              <a:gdLst>
                <a:gd name="T0" fmla="*/ 127 w 127"/>
                <a:gd name="T1" fmla="*/ 36 h 92"/>
                <a:gd name="T2" fmla="*/ 127 w 127"/>
                <a:gd name="T3" fmla="*/ 56 h 92"/>
                <a:gd name="T4" fmla="*/ 44 w 127"/>
                <a:gd name="T5" fmla="*/ 56 h 92"/>
                <a:gd name="T6" fmla="*/ 81 w 127"/>
                <a:gd name="T7" fmla="*/ 92 h 92"/>
                <a:gd name="T8" fmla="*/ 48 w 127"/>
                <a:gd name="T9" fmla="*/ 92 h 92"/>
                <a:gd name="T10" fmla="*/ 0 w 127"/>
                <a:gd name="T11" fmla="*/ 46 h 92"/>
                <a:gd name="T12" fmla="*/ 48 w 127"/>
                <a:gd name="T13" fmla="*/ 0 h 92"/>
                <a:gd name="T14" fmla="*/ 81 w 127"/>
                <a:gd name="T15" fmla="*/ 0 h 92"/>
                <a:gd name="T16" fmla="*/ 44 w 127"/>
                <a:gd name="T17" fmla="*/ 36 h 92"/>
                <a:gd name="T18" fmla="*/ 127 w 127"/>
                <a:gd name="T19" fmla="*/ 3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92">
                  <a:moveTo>
                    <a:pt x="127" y="36"/>
                  </a:moveTo>
                  <a:lnTo>
                    <a:pt x="127" y="56"/>
                  </a:lnTo>
                  <a:lnTo>
                    <a:pt x="44" y="56"/>
                  </a:lnTo>
                  <a:lnTo>
                    <a:pt x="81" y="92"/>
                  </a:lnTo>
                  <a:lnTo>
                    <a:pt x="48" y="92"/>
                  </a:lnTo>
                  <a:lnTo>
                    <a:pt x="0" y="46"/>
                  </a:lnTo>
                  <a:lnTo>
                    <a:pt x="48" y="0"/>
                  </a:lnTo>
                  <a:lnTo>
                    <a:pt x="81" y="0"/>
                  </a:lnTo>
                  <a:lnTo>
                    <a:pt x="44" y="36"/>
                  </a:lnTo>
                  <a:lnTo>
                    <a:pt x="127" y="36"/>
                  </a:lnTo>
                  <a:close/>
                </a:path>
              </a:pathLst>
            </a:custGeom>
            <a:solidFill>
              <a:srgbClr val="2626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  <p:sp>
          <p:nvSpPr>
            <p:cNvPr id="11" name="Circle"/>
            <p:cNvSpPr>
              <a:spLocks noChangeAspect="1" noEditPoints="1"/>
            </p:cNvSpPr>
            <p:nvPr/>
          </p:nvSpPr>
          <p:spPr bwMode="auto">
            <a:xfrm>
              <a:off x="5450045" y="4756945"/>
              <a:ext cx="377825" cy="377825"/>
            </a:xfrm>
            <a:custGeom>
              <a:avLst/>
              <a:gdLst>
                <a:gd name="T0" fmla="*/ 663 w 1327"/>
                <a:gd name="T1" fmla="*/ 0 h 1326"/>
                <a:gd name="T2" fmla="*/ 1327 w 1327"/>
                <a:gd name="T3" fmla="*/ 663 h 1326"/>
                <a:gd name="T4" fmla="*/ 663 w 1327"/>
                <a:gd name="T5" fmla="*/ 1326 h 1326"/>
                <a:gd name="T6" fmla="*/ 0 w 1327"/>
                <a:gd name="T7" fmla="*/ 663 h 1326"/>
                <a:gd name="T8" fmla="*/ 663 w 1327"/>
                <a:gd name="T9" fmla="*/ 0 h 1326"/>
                <a:gd name="T10" fmla="*/ 663 w 1327"/>
                <a:gd name="T11" fmla="*/ 85 h 1326"/>
                <a:gd name="T12" fmla="*/ 85 w 1327"/>
                <a:gd name="T13" fmla="*/ 663 h 1326"/>
                <a:gd name="T14" fmla="*/ 663 w 1327"/>
                <a:gd name="T15" fmla="*/ 1242 h 1326"/>
                <a:gd name="T16" fmla="*/ 1242 w 1327"/>
                <a:gd name="T17" fmla="*/ 663 h 1326"/>
                <a:gd name="T18" fmla="*/ 663 w 1327"/>
                <a:gd name="T19" fmla="*/ 85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7" h="1326">
                  <a:moveTo>
                    <a:pt x="663" y="0"/>
                  </a:moveTo>
                  <a:cubicBezTo>
                    <a:pt x="1030" y="0"/>
                    <a:pt x="1327" y="297"/>
                    <a:pt x="1327" y="663"/>
                  </a:cubicBezTo>
                  <a:cubicBezTo>
                    <a:pt x="1327" y="1029"/>
                    <a:pt x="1030" y="1326"/>
                    <a:pt x="663" y="1326"/>
                  </a:cubicBezTo>
                  <a:cubicBezTo>
                    <a:pt x="297" y="1326"/>
                    <a:pt x="0" y="1029"/>
                    <a:pt x="0" y="663"/>
                  </a:cubicBezTo>
                  <a:cubicBezTo>
                    <a:pt x="0" y="297"/>
                    <a:pt x="297" y="0"/>
                    <a:pt x="663" y="0"/>
                  </a:cubicBezTo>
                  <a:close/>
                  <a:moveTo>
                    <a:pt x="663" y="85"/>
                  </a:moveTo>
                  <a:cubicBezTo>
                    <a:pt x="344" y="85"/>
                    <a:pt x="85" y="344"/>
                    <a:pt x="85" y="663"/>
                  </a:cubicBezTo>
                  <a:cubicBezTo>
                    <a:pt x="85" y="983"/>
                    <a:pt x="344" y="1242"/>
                    <a:pt x="663" y="1242"/>
                  </a:cubicBezTo>
                  <a:cubicBezTo>
                    <a:pt x="983" y="1242"/>
                    <a:pt x="1242" y="983"/>
                    <a:pt x="1242" y="663"/>
                  </a:cubicBezTo>
                  <a:cubicBezTo>
                    <a:pt x="1242" y="344"/>
                    <a:pt x="983" y="85"/>
                    <a:pt x="663" y="85"/>
                  </a:cubicBez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585235" y="312123"/>
            <a:ext cx="4852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egoe UI Light" pitchFamily="34" charset="0"/>
                <a:cs typeface="Segoe UI Light" pitchFamily="34" charset="0"/>
              </a:rPr>
              <a:t>CHILDREN &amp; FAMILY MINISTRY</a:t>
            </a:r>
            <a:endParaRPr lang="en-US" sz="2800" dirty="0">
              <a:solidFill>
                <a:srgbClr val="009AAC"/>
              </a:solidFill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41619" y="609600"/>
            <a:ext cx="1526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9AAC"/>
                </a:solidFill>
                <a:latin typeface="Calibri Light" pitchFamily="34" charset="0"/>
                <a:cs typeface="Segoe UI Light" pitchFamily="34" charset="0"/>
              </a:rPr>
              <a:t>Requires:</a:t>
            </a:r>
            <a:endParaRPr lang="en-US" sz="2800" dirty="0">
              <a:solidFill>
                <a:srgbClr val="009AAC"/>
              </a:solidFill>
              <a:latin typeface="Calibri Light" pitchFamily="34" charset="0"/>
              <a:cs typeface="Segoe UI Light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16662" y="1519535"/>
            <a:ext cx="537865" cy="537865"/>
          </a:xfrm>
          <a:prstGeom prst="rect">
            <a:avLst/>
          </a:prstGeom>
          <a:solidFill>
            <a:srgbClr val="8254F4"/>
          </a:solidFill>
          <a:ln>
            <a:solidFill>
              <a:srgbClr val="8254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Segoe UI Light" pitchFamily="34" charset="0"/>
                <a:cs typeface="Segoe UI Light" pitchFamily="34" charset="0"/>
              </a:rPr>
              <a:t>T</a:t>
            </a:r>
            <a:r>
              <a:rPr lang="en-US" sz="2000" b="1" dirty="0" err="1">
                <a:latin typeface="Segoe UI Light" pitchFamily="34" charset="0"/>
                <a:cs typeface="Segoe UI Light" pitchFamily="34" charset="0"/>
              </a:rPr>
              <a:t>c</a:t>
            </a:r>
            <a:endParaRPr lang="en-US" sz="2000" b="1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45167" y="1550313"/>
            <a:ext cx="19528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+mj-lt"/>
                <a:cs typeface="Segoe UI Light" pitchFamily="34" charset="0"/>
              </a:rPr>
              <a:t>Time/Creativity</a:t>
            </a:r>
            <a:endParaRPr lang="en-US" sz="2200" dirty="0">
              <a:latin typeface="+mj-lt"/>
              <a:cs typeface="Segoe UI Light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83567" y="1524000"/>
            <a:ext cx="537865" cy="53786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Calibri Light" pitchFamily="34" charset="0"/>
                <a:cs typeface="Segoe UI Light" pitchFamily="34" charset="0"/>
              </a:rPr>
              <a:t>M</a:t>
            </a:r>
            <a:r>
              <a:rPr lang="en-US" sz="2000" b="1" dirty="0" err="1">
                <a:latin typeface="Calibri Light" pitchFamily="34" charset="0"/>
                <a:cs typeface="Segoe UI Light" pitchFamily="34" charset="0"/>
              </a:rPr>
              <a:t>i</a:t>
            </a:r>
            <a:endParaRPr lang="en-US" sz="2000" b="1" dirty="0">
              <a:latin typeface="Calibri Light" pitchFamily="34" charset="0"/>
              <a:cs typeface="Segoe UI Ligh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12072" y="1554778"/>
            <a:ext cx="15643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+mj-lt"/>
                <a:cs typeface="Segoe UI Light" pitchFamily="34" charset="0"/>
              </a:rPr>
              <a:t>More Issues</a:t>
            </a:r>
            <a:endParaRPr lang="en-US" sz="2200" dirty="0">
              <a:latin typeface="+mj-lt"/>
              <a:cs typeface="Segoe UI Ligh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00400" y="2140803"/>
            <a:ext cx="2783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noProof="1">
                <a:solidFill>
                  <a:srgbClr val="262626"/>
                </a:solidFill>
                <a:latin typeface="Calibri" pitchFamily="34" charset="0"/>
                <a:ea typeface="Segoe UI" pitchFamily="34" charset="0"/>
                <a:cs typeface="Segoe UI Light" pitchFamily="34" charset="0"/>
              </a:rPr>
              <a:t>The greatest amount of creativity, time &amp; energy than any </a:t>
            </a:r>
            <a:r>
              <a:rPr lang="en-US" sz="1600" noProof="1">
                <a:solidFill>
                  <a:srgbClr val="262626"/>
                </a:solidFill>
                <a:latin typeface="Calibri" pitchFamily="34" charset="0"/>
                <a:ea typeface="Segoe UI" pitchFamily="34" charset="0"/>
                <a:cs typeface="Segoe UI Light" pitchFamily="34" charset="0"/>
              </a:rPr>
              <a:t>other </a:t>
            </a:r>
            <a:r>
              <a:rPr lang="en-US" sz="1600" noProof="1" smtClean="0">
                <a:solidFill>
                  <a:srgbClr val="262626"/>
                </a:solidFill>
                <a:latin typeface="Calibri" pitchFamily="34" charset="0"/>
                <a:ea typeface="Segoe UI" pitchFamily="34" charset="0"/>
                <a:cs typeface="Segoe UI Light" pitchFamily="34" charset="0"/>
              </a:rPr>
              <a:t>department.</a:t>
            </a:r>
            <a:endParaRPr lang="en-US" sz="1600" dirty="0">
              <a:latin typeface="Calibri" pitchFamily="34" charset="0"/>
              <a:cs typeface="Segoe UI Ligh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88462" y="2133600"/>
            <a:ext cx="2783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noProof="1">
                <a:solidFill>
                  <a:srgbClr val="262626"/>
                </a:solidFill>
                <a:latin typeface="Calibri" pitchFamily="34" charset="0"/>
                <a:ea typeface="Segoe UI" pitchFamily="34" charset="0"/>
                <a:cs typeface="Segoe UI Light" pitchFamily="34" charset="0"/>
              </a:rPr>
              <a:t>Attention to the greatest scope of issues from infant care to parenting &amp; education.</a:t>
            </a:r>
            <a:endParaRPr lang="en-US" sz="1600" dirty="0">
              <a:latin typeface="Calibri" pitchFamily="34" charset="0"/>
              <a:cs typeface="Segoe UI Light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312738" y="3276600"/>
            <a:ext cx="537865" cy="537865"/>
          </a:xfrm>
          <a:prstGeom prst="rect">
            <a:avLst/>
          </a:prstGeom>
          <a:solidFill>
            <a:srgbClr val="FF7B21"/>
          </a:solidFill>
          <a:ln>
            <a:solidFill>
              <a:srgbClr val="FF7B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Segoe UI Light" pitchFamily="34" charset="0"/>
                <a:cs typeface="Segoe UI Light" pitchFamily="34" charset="0"/>
              </a:rPr>
              <a:t>S</a:t>
            </a:r>
            <a:r>
              <a:rPr lang="en-US" sz="2000" b="1" dirty="0" err="1">
                <a:latin typeface="Segoe UI Light" pitchFamily="34" charset="0"/>
                <a:cs typeface="Segoe UI Light" pitchFamily="34" charset="0"/>
              </a:rPr>
              <a:t>c</a:t>
            </a:r>
            <a:endParaRPr lang="en-US" sz="2000" b="1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41243" y="3307378"/>
            <a:ext cx="17860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+mj-lt"/>
                <a:cs typeface="Segoe UI Light" pitchFamily="34" charset="0"/>
              </a:rPr>
              <a:t>Sensitive Care</a:t>
            </a:r>
            <a:endParaRPr lang="en-US" sz="2200" dirty="0">
              <a:latin typeface="+mj-lt"/>
              <a:cs typeface="Segoe UI Light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379643" y="3281065"/>
            <a:ext cx="537865" cy="53786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Segoe UI Light" pitchFamily="34" charset="0"/>
                <a:cs typeface="Segoe UI Light" pitchFamily="34" charset="0"/>
              </a:rPr>
              <a:t>D</a:t>
            </a:r>
            <a:r>
              <a:rPr lang="en-US" sz="2000" b="1" dirty="0" smtClean="0">
                <a:latin typeface="Segoe UI Light" pitchFamily="34" charset="0"/>
                <a:cs typeface="Segoe UI Light" pitchFamily="34" charset="0"/>
              </a:rPr>
              <a:t>i</a:t>
            </a:r>
            <a:endParaRPr lang="en-US" sz="2000" b="1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08148" y="3311843"/>
            <a:ext cx="17262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+mj-lt"/>
                <a:cs typeface="Segoe UI Light" pitchFamily="34" charset="0"/>
              </a:rPr>
              <a:t>Direct</a:t>
            </a:r>
            <a:r>
              <a:rPr lang="en-US" sz="2200" dirty="0" smtClean="0">
                <a:latin typeface="+mj-lt"/>
                <a:cs typeface="Segoe UI Light" pitchFamily="34" charset="0"/>
              </a:rPr>
              <a:t> Impact</a:t>
            </a:r>
            <a:endParaRPr lang="en-US" sz="2200" dirty="0">
              <a:latin typeface="+mj-lt"/>
              <a:cs typeface="Segoe UI Light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96476" y="3897868"/>
            <a:ext cx="27832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noProof="1">
                <a:solidFill>
                  <a:srgbClr val="262626"/>
                </a:solidFill>
                <a:latin typeface="Calibri" pitchFamily="34" charset="0"/>
                <a:ea typeface="Segoe UI" pitchFamily="34" charset="0"/>
                <a:cs typeface="Segoe UI Light" pitchFamily="34" charset="0"/>
              </a:rPr>
              <a:t>Care for the most vulnerable segment of society- kids today endure a wide range of abuse &amp; fear.</a:t>
            </a:r>
            <a:endParaRPr lang="en-US" sz="1600" dirty="0">
              <a:latin typeface="Calibri" pitchFamily="34" charset="0"/>
              <a:cs typeface="Segoe UI Light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84538" y="3890665"/>
            <a:ext cx="2783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Ministering for greatest </a:t>
            </a:r>
            <a:r>
              <a:rPr lang="en-AU" sz="1600" dirty="0"/>
              <a:t>impact on the future. </a:t>
            </a:r>
            <a:r>
              <a:rPr lang="en-AU" sz="1600" dirty="0"/>
              <a:t>(</a:t>
            </a:r>
            <a:r>
              <a:rPr lang="en-AU" sz="1600" dirty="0" smtClean="0"/>
              <a:t>Kids </a:t>
            </a:r>
            <a:r>
              <a:rPr lang="en-AU" sz="1600" dirty="0"/>
              <a:t>still have a lifetime to devote to the Lord.)</a:t>
            </a:r>
            <a:endParaRPr lang="en-US" sz="1600" dirty="0">
              <a:latin typeface="Calibri" pitchFamily="34" charset="0"/>
              <a:cs typeface="Segoe UI Ligh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8250" y="5177135"/>
            <a:ext cx="5109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Calibri Light" pitchFamily="34" charset="0"/>
                <a:cs typeface="Segoe UI Light" pitchFamily="34" charset="0"/>
              </a:rPr>
              <a:t>“Thank you for choosing to be involved.”</a:t>
            </a:r>
            <a:endParaRPr lang="en-US" sz="2400" i="1" dirty="0">
              <a:latin typeface="Calibri Light" pitchFamily="34" charset="0"/>
              <a:cs typeface="Segoe UI Light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24200" y="6367046"/>
            <a:ext cx="23055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Segoe UI Light" pitchFamily="34" charset="0"/>
              </a:rPr>
              <a:t>www.newchapter.com.au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Segoe UI Light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94135" y="6367046"/>
            <a:ext cx="679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Segoe UI Light" pitchFamily="34" charset="0"/>
              </a:rPr>
              <a:t>13/14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Segoe UI Light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3200400" y="6324600"/>
            <a:ext cx="55626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-54811" y="284202"/>
            <a:ext cx="2783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MinistryMemo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84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3996" cy="6857999"/>
          </a:xfrm>
          <a:prstGeom prst="rect">
            <a:avLst/>
          </a:prstGeom>
        </p:spPr>
      </p:pic>
      <p:sp>
        <p:nvSpPr>
          <p:cNvPr id="15" name="Rectangle 14">
            <a:hlinkClick r:id="rId3"/>
          </p:cNvPr>
          <p:cNvSpPr/>
          <p:nvPr/>
        </p:nvSpPr>
        <p:spPr>
          <a:xfrm>
            <a:off x="5082862" y="4961103"/>
            <a:ext cx="1546433" cy="1338090"/>
          </a:xfrm>
          <a:prstGeom prst="rect">
            <a:avLst/>
          </a:prstGeom>
          <a:solidFill>
            <a:srgbClr val="2E8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witter Icon"/>
          <p:cNvSpPr>
            <a:spLocks noChangeAspect="1"/>
          </p:cNvSpPr>
          <p:nvPr/>
        </p:nvSpPr>
        <p:spPr bwMode="auto">
          <a:xfrm>
            <a:off x="5669280" y="5443870"/>
            <a:ext cx="426720" cy="347330"/>
          </a:xfrm>
          <a:custGeom>
            <a:avLst/>
            <a:gdLst>
              <a:gd name="T0" fmla="*/ 718 w 718"/>
              <a:gd name="T1" fmla="*/ 69 h 584"/>
              <a:gd name="T2" fmla="*/ 634 w 718"/>
              <a:gd name="T3" fmla="*/ 92 h 584"/>
              <a:gd name="T4" fmla="*/ 699 w 718"/>
              <a:gd name="T5" fmla="*/ 10 h 584"/>
              <a:gd name="T6" fmla="*/ 605 w 718"/>
              <a:gd name="T7" fmla="*/ 46 h 584"/>
              <a:gd name="T8" fmla="*/ 497 w 718"/>
              <a:gd name="T9" fmla="*/ 0 h 584"/>
              <a:gd name="T10" fmla="*/ 350 w 718"/>
              <a:gd name="T11" fmla="*/ 147 h 584"/>
              <a:gd name="T12" fmla="*/ 354 w 718"/>
              <a:gd name="T13" fmla="*/ 180 h 584"/>
              <a:gd name="T14" fmla="*/ 50 w 718"/>
              <a:gd name="T15" fmla="*/ 26 h 584"/>
              <a:gd name="T16" fmla="*/ 30 w 718"/>
              <a:gd name="T17" fmla="*/ 101 h 584"/>
              <a:gd name="T18" fmla="*/ 95 w 718"/>
              <a:gd name="T19" fmla="*/ 223 h 584"/>
              <a:gd name="T20" fmla="*/ 28 w 718"/>
              <a:gd name="T21" fmla="*/ 205 h 584"/>
              <a:gd name="T22" fmla="*/ 28 w 718"/>
              <a:gd name="T23" fmla="*/ 207 h 584"/>
              <a:gd name="T24" fmla="*/ 147 w 718"/>
              <a:gd name="T25" fmla="*/ 352 h 584"/>
              <a:gd name="T26" fmla="*/ 108 w 718"/>
              <a:gd name="T27" fmla="*/ 357 h 584"/>
              <a:gd name="T28" fmla="*/ 80 w 718"/>
              <a:gd name="T29" fmla="*/ 354 h 584"/>
              <a:gd name="T30" fmla="*/ 218 w 718"/>
              <a:gd name="T31" fmla="*/ 456 h 584"/>
              <a:gd name="T32" fmla="*/ 35 w 718"/>
              <a:gd name="T33" fmla="*/ 519 h 584"/>
              <a:gd name="T34" fmla="*/ 0 w 718"/>
              <a:gd name="T35" fmla="*/ 517 h 584"/>
              <a:gd name="T36" fmla="*/ 226 w 718"/>
              <a:gd name="T37" fmla="*/ 584 h 584"/>
              <a:gd name="T38" fmla="*/ 645 w 718"/>
              <a:gd name="T39" fmla="*/ 164 h 584"/>
              <a:gd name="T40" fmla="*/ 645 w 718"/>
              <a:gd name="T41" fmla="*/ 145 h 584"/>
              <a:gd name="T42" fmla="*/ 718 w 718"/>
              <a:gd name="T43" fmla="*/ 69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18" h="584">
                <a:moveTo>
                  <a:pt x="718" y="69"/>
                </a:moveTo>
                <a:cubicBezTo>
                  <a:pt x="692" y="80"/>
                  <a:pt x="664" y="88"/>
                  <a:pt x="634" y="92"/>
                </a:cubicBezTo>
                <a:cubicBezTo>
                  <a:pt x="664" y="74"/>
                  <a:pt x="688" y="45"/>
                  <a:pt x="699" y="10"/>
                </a:cubicBezTo>
                <a:cubicBezTo>
                  <a:pt x="670" y="27"/>
                  <a:pt x="638" y="39"/>
                  <a:pt x="605" y="46"/>
                </a:cubicBezTo>
                <a:cubicBezTo>
                  <a:pt x="578" y="17"/>
                  <a:pt x="540" y="0"/>
                  <a:pt x="497" y="0"/>
                </a:cubicBezTo>
                <a:cubicBezTo>
                  <a:pt x="416" y="0"/>
                  <a:pt x="350" y="66"/>
                  <a:pt x="350" y="147"/>
                </a:cubicBezTo>
                <a:cubicBezTo>
                  <a:pt x="350" y="158"/>
                  <a:pt x="351" y="170"/>
                  <a:pt x="354" y="180"/>
                </a:cubicBezTo>
                <a:cubicBezTo>
                  <a:pt x="231" y="175"/>
                  <a:pt x="122" y="116"/>
                  <a:pt x="50" y="26"/>
                </a:cubicBezTo>
                <a:cubicBezTo>
                  <a:pt x="37" y="48"/>
                  <a:pt x="30" y="74"/>
                  <a:pt x="30" y="101"/>
                </a:cubicBezTo>
                <a:cubicBezTo>
                  <a:pt x="30" y="152"/>
                  <a:pt x="56" y="197"/>
                  <a:pt x="95" y="223"/>
                </a:cubicBezTo>
                <a:cubicBezTo>
                  <a:pt x="71" y="223"/>
                  <a:pt x="48" y="216"/>
                  <a:pt x="28" y="205"/>
                </a:cubicBezTo>
                <a:lnTo>
                  <a:pt x="28" y="207"/>
                </a:lnTo>
                <a:cubicBezTo>
                  <a:pt x="28" y="278"/>
                  <a:pt x="79" y="338"/>
                  <a:pt x="147" y="352"/>
                </a:cubicBezTo>
                <a:cubicBezTo>
                  <a:pt x="134" y="355"/>
                  <a:pt x="121" y="357"/>
                  <a:pt x="108" y="357"/>
                </a:cubicBezTo>
                <a:cubicBezTo>
                  <a:pt x="98" y="357"/>
                  <a:pt x="89" y="356"/>
                  <a:pt x="80" y="354"/>
                </a:cubicBezTo>
                <a:cubicBezTo>
                  <a:pt x="99" y="412"/>
                  <a:pt x="153" y="455"/>
                  <a:pt x="218" y="456"/>
                </a:cubicBezTo>
                <a:cubicBezTo>
                  <a:pt x="167" y="496"/>
                  <a:pt x="104" y="519"/>
                  <a:pt x="35" y="519"/>
                </a:cubicBezTo>
                <a:cubicBezTo>
                  <a:pt x="23" y="519"/>
                  <a:pt x="11" y="519"/>
                  <a:pt x="0" y="517"/>
                </a:cubicBezTo>
                <a:cubicBezTo>
                  <a:pt x="65" y="559"/>
                  <a:pt x="142" y="584"/>
                  <a:pt x="226" y="584"/>
                </a:cubicBezTo>
                <a:cubicBezTo>
                  <a:pt x="497" y="584"/>
                  <a:pt x="645" y="359"/>
                  <a:pt x="645" y="164"/>
                </a:cubicBezTo>
                <a:cubicBezTo>
                  <a:pt x="645" y="158"/>
                  <a:pt x="645" y="151"/>
                  <a:pt x="645" y="145"/>
                </a:cubicBezTo>
                <a:cubicBezTo>
                  <a:pt x="674" y="124"/>
                  <a:pt x="699" y="98"/>
                  <a:pt x="718" y="69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900"/>
          </a:p>
        </p:txBody>
      </p:sp>
      <p:sp>
        <p:nvSpPr>
          <p:cNvPr id="5" name="Rectangle 4"/>
          <p:cNvSpPr/>
          <p:nvPr/>
        </p:nvSpPr>
        <p:spPr>
          <a:xfrm>
            <a:off x="5082862" y="2122483"/>
            <a:ext cx="3162405" cy="1340680"/>
          </a:xfrm>
          <a:prstGeom prst="rect">
            <a:avLst/>
          </a:prstGeom>
          <a:solidFill>
            <a:srgbClr val="019A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/>
          <p:cNvSpPr/>
          <p:nvPr/>
        </p:nvSpPr>
        <p:spPr>
          <a:xfrm>
            <a:off x="6683167" y="3559393"/>
            <a:ext cx="1546433" cy="1336627"/>
          </a:xfrm>
          <a:prstGeom prst="rect">
            <a:avLst/>
          </a:prstGeom>
          <a:solidFill>
            <a:srgbClr val="FD0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hlinkClick r:id="rId4"/>
          </p:cNvPr>
          <p:cNvSpPr/>
          <p:nvPr/>
        </p:nvSpPr>
        <p:spPr>
          <a:xfrm>
            <a:off x="5082862" y="3583157"/>
            <a:ext cx="1546433" cy="1312863"/>
          </a:xfrm>
          <a:prstGeom prst="rect">
            <a:avLst/>
          </a:prstGeom>
          <a:solidFill>
            <a:srgbClr val="FF4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Facebook Icon"/>
          <p:cNvSpPr>
            <a:spLocks noChangeAspect="1"/>
          </p:cNvSpPr>
          <p:nvPr/>
        </p:nvSpPr>
        <p:spPr bwMode="auto">
          <a:xfrm>
            <a:off x="5747412" y="4060397"/>
            <a:ext cx="179190" cy="358382"/>
          </a:xfrm>
          <a:custGeom>
            <a:avLst/>
            <a:gdLst>
              <a:gd name="T0" fmla="*/ 0 w 338"/>
              <a:gd name="T1" fmla="*/ 218 h 677"/>
              <a:gd name="T2" fmla="*/ 98 w 338"/>
              <a:gd name="T3" fmla="*/ 218 h 677"/>
              <a:gd name="T4" fmla="*/ 98 w 338"/>
              <a:gd name="T5" fmla="*/ 112 h 677"/>
              <a:gd name="T6" fmla="*/ 211 w 338"/>
              <a:gd name="T7" fmla="*/ 0 h 677"/>
              <a:gd name="T8" fmla="*/ 338 w 338"/>
              <a:gd name="T9" fmla="*/ 0 h 677"/>
              <a:gd name="T10" fmla="*/ 338 w 338"/>
              <a:gd name="T11" fmla="*/ 119 h 677"/>
              <a:gd name="T12" fmla="*/ 289 w 338"/>
              <a:gd name="T13" fmla="*/ 119 h 677"/>
              <a:gd name="T14" fmla="*/ 232 w 338"/>
              <a:gd name="T15" fmla="*/ 176 h 677"/>
              <a:gd name="T16" fmla="*/ 232 w 338"/>
              <a:gd name="T17" fmla="*/ 218 h 677"/>
              <a:gd name="T18" fmla="*/ 338 w 338"/>
              <a:gd name="T19" fmla="*/ 218 h 677"/>
              <a:gd name="T20" fmla="*/ 338 w 338"/>
              <a:gd name="T21" fmla="*/ 317 h 677"/>
              <a:gd name="T22" fmla="*/ 232 w 338"/>
              <a:gd name="T23" fmla="*/ 317 h 677"/>
              <a:gd name="T24" fmla="*/ 232 w 338"/>
              <a:gd name="T25" fmla="*/ 677 h 677"/>
              <a:gd name="T26" fmla="*/ 98 w 338"/>
              <a:gd name="T27" fmla="*/ 677 h 677"/>
              <a:gd name="T28" fmla="*/ 98 w 338"/>
              <a:gd name="T29" fmla="*/ 317 h 677"/>
              <a:gd name="T30" fmla="*/ 0 w 338"/>
              <a:gd name="T31" fmla="*/ 317 h 677"/>
              <a:gd name="T32" fmla="*/ 0 w 338"/>
              <a:gd name="T33" fmla="*/ 218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38" h="677">
                <a:moveTo>
                  <a:pt x="0" y="218"/>
                </a:moveTo>
                <a:lnTo>
                  <a:pt x="98" y="218"/>
                </a:lnTo>
                <a:lnTo>
                  <a:pt x="98" y="112"/>
                </a:lnTo>
                <a:cubicBezTo>
                  <a:pt x="98" y="50"/>
                  <a:pt x="149" y="0"/>
                  <a:pt x="211" y="0"/>
                </a:cubicBezTo>
                <a:lnTo>
                  <a:pt x="338" y="0"/>
                </a:lnTo>
                <a:lnTo>
                  <a:pt x="338" y="119"/>
                </a:lnTo>
                <a:lnTo>
                  <a:pt x="289" y="119"/>
                </a:lnTo>
                <a:cubicBezTo>
                  <a:pt x="258" y="119"/>
                  <a:pt x="232" y="145"/>
                  <a:pt x="232" y="176"/>
                </a:cubicBezTo>
                <a:lnTo>
                  <a:pt x="232" y="218"/>
                </a:lnTo>
                <a:lnTo>
                  <a:pt x="338" y="218"/>
                </a:lnTo>
                <a:lnTo>
                  <a:pt x="338" y="317"/>
                </a:lnTo>
                <a:lnTo>
                  <a:pt x="232" y="317"/>
                </a:lnTo>
                <a:lnTo>
                  <a:pt x="232" y="677"/>
                </a:lnTo>
                <a:lnTo>
                  <a:pt x="98" y="677"/>
                </a:lnTo>
                <a:lnTo>
                  <a:pt x="98" y="317"/>
                </a:lnTo>
                <a:lnTo>
                  <a:pt x="0" y="317"/>
                </a:lnTo>
                <a:lnTo>
                  <a:pt x="0" y="218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900"/>
          </a:p>
        </p:txBody>
      </p:sp>
      <p:sp>
        <p:nvSpPr>
          <p:cNvPr id="10" name="Google+ Icon"/>
          <p:cNvSpPr>
            <a:spLocks noChangeAspect="1" noEditPoints="1"/>
          </p:cNvSpPr>
          <p:nvPr/>
        </p:nvSpPr>
        <p:spPr bwMode="auto">
          <a:xfrm>
            <a:off x="7238027" y="4060397"/>
            <a:ext cx="458173" cy="408009"/>
          </a:xfrm>
          <a:custGeom>
            <a:avLst/>
            <a:gdLst>
              <a:gd name="T0" fmla="*/ 593 w 762"/>
              <a:gd name="T1" fmla="*/ 0 h 678"/>
              <a:gd name="T2" fmla="*/ 649 w 762"/>
              <a:gd name="T3" fmla="*/ 0 h 678"/>
              <a:gd name="T4" fmla="*/ 649 w 762"/>
              <a:gd name="T5" fmla="*/ 113 h 678"/>
              <a:gd name="T6" fmla="*/ 762 w 762"/>
              <a:gd name="T7" fmla="*/ 113 h 678"/>
              <a:gd name="T8" fmla="*/ 762 w 762"/>
              <a:gd name="T9" fmla="*/ 170 h 678"/>
              <a:gd name="T10" fmla="*/ 649 w 762"/>
              <a:gd name="T11" fmla="*/ 170 h 678"/>
              <a:gd name="T12" fmla="*/ 649 w 762"/>
              <a:gd name="T13" fmla="*/ 282 h 678"/>
              <a:gd name="T14" fmla="*/ 593 w 762"/>
              <a:gd name="T15" fmla="*/ 282 h 678"/>
              <a:gd name="T16" fmla="*/ 593 w 762"/>
              <a:gd name="T17" fmla="*/ 170 h 678"/>
              <a:gd name="T18" fmla="*/ 480 w 762"/>
              <a:gd name="T19" fmla="*/ 170 h 678"/>
              <a:gd name="T20" fmla="*/ 480 w 762"/>
              <a:gd name="T21" fmla="*/ 113 h 678"/>
              <a:gd name="T22" fmla="*/ 593 w 762"/>
              <a:gd name="T23" fmla="*/ 113 h 678"/>
              <a:gd name="T24" fmla="*/ 593 w 762"/>
              <a:gd name="T25" fmla="*/ 0 h 678"/>
              <a:gd name="T26" fmla="*/ 423 w 762"/>
              <a:gd name="T27" fmla="*/ 536 h 678"/>
              <a:gd name="T28" fmla="*/ 212 w 762"/>
              <a:gd name="T29" fmla="*/ 678 h 678"/>
              <a:gd name="T30" fmla="*/ 0 w 762"/>
              <a:gd name="T31" fmla="*/ 536 h 678"/>
              <a:gd name="T32" fmla="*/ 198 w 762"/>
              <a:gd name="T33" fmla="*/ 396 h 678"/>
              <a:gd name="T34" fmla="*/ 205 w 762"/>
              <a:gd name="T35" fmla="*/ 395 h 678"/>
              <a:gd name="T36" fmla="*/ 180 w 762"/>
              <a:gd name="T37" fmla="*/ 307 h 678"/>
              <a:gd name="T38" fmla="*/ 49 w 762"/>
              <a:gd name="T39" fmla="*/ 177 h 678"/>
              <a:gd name="T40" fmla="*/ 198 w 762"/>
              <a:gd name="T41" fmla="*/ 1 h 678"/>
              <a:gd name="T42" fmla="*/ 198 w 762"/>
              <a:gd name="T43" fmla="*/ 0 h 678"/>
              <a:gd name="T44" fmla="*/ 212 w 762"/>
              <a:gd name="T45" fmla="*/ 0 h 678"/>
              <a:gd name="T46" fmla="*/ 423 w 762"/>
              <a:gd name="T47" fmla="*/ 0 h 678"/>
              <a:gd name="T48" fmla="*/ 334 w 762"/>
              <a:gd name="T49" fmla="*/ 60 h 678"/>
              <a:gd name="T50" fmla="*/ 388 w 762"/>
              <a:gd name="T51" fmla="*/ 148 h 678"/>
              <a:gd name="T52" fmla="*/ 282 w 762"/>
              <a:gd name="T53" fmla="*/ 290 h 678"/>
              <a:gd name="T54" fmla="*/ 387 w 762"/>
              <a:gd name="T55" fmla="*/ 458 h 678"/>
              <a:gd name="T56" fmla="*/ 423 w 762"/>
              <a:gd name="T57" fmla="*/ 536 h 678"/>
              <a:gd name="T58" fmla="*/ 198 w 762"/>
              <a:gd name="T59" fmla="*/ 445 h 678"/>
              <a:gd name="T60" fmla="*/ 85 w 762"/>
              <a:gd name="T61" fmla="*/ 551 h 678"/>
              <a:gd name="T62" fmla="*/ 212 w 762"/>
              <a:gd name="T63" fmla="*/ 614 h 678"/>
              <a:gd name="T64" fmla="*/ 360 w 762"/>
              <a:gd name="T65" fmla="*/ 536 h 678"/>
              <a:gd name="T66" fmla="*/ 198 w 762"/>
              <a:gd name="T67" fmla="*/ 445 h 678"/>
              <a:gd name="T68" fmla="*/ 198 w 762"/>
              <a:gd name="T69" fmla="*/ 43 h 678"/>
              <a:gd name="T70" fmla="*/ 127 w 762"/>
              <a:gd name="T71" fmla="*/ 155 h 678"/>
              <a:gd name="T72" fmla="*/ 219 w 762"/>
              <a:gd name="T73" fmla="*/ 268 h 678"/>
              <a:gd name="T74" fmla="*/ 296 w 762"/>
              <a:gd name="T75" fmla="*/ 155 h 678"/>
              <a:gd name="T76" fmla="*/ 198 w 762"/>
              <a:gd name="T77" fmla="*/ 43 h 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62" h="678">
                <a:moveTo>
                  <a:pt x="593" y="0"/>
                </a:moveTo>
                <a:lnTo>
                  <a:pt x="649" y="0"/>
                </a:lnTo>
                <a:lnTo>
                  <a:pt x="649" y="113"/>
                </a:lnTo>
                <a:lnTo>
                  <a:pt x="762" y="113"/>
                </a:lnTo>
                <a:lnTo>
                  <a:pt x="762" y="170"/>
                </a:lnTo>
                <a:lnTo>
                  <a:pt x="649" y="170"/>
                </a:lnTo>
                <a:lnTo>
                  <a:pt x="649" y="282"/>
                </a:lnTo>
                <a:lnTo>
                  <a:pt x="593" y="282"/>
                </a:lnTo>
                <a:lnTo>
                  <a:pt x="593" y="170"/>
                </a:lnTo>
                <a:lnTo>
                  <a:pt x="480" y="170"/>
                </a:lnTo>
                <a:lnTo>
                  <a:pt x="480" y="113"/>
                </a:lnTo>
                <a:lnTo>
                  <a:pt x="593" y="113"/>
                </a:lnTo>
                <a:lnTo>
                  <a:pt x="593" y="0"/>
                </a:lnTo>
                <a:close/>
                <a:moveTo>
                  <a:pt x="423" y="536"/>
                </a:moveTo>
                <a:cubicBezTo>
                  <a:pt x="423" y="614"/>
                  <a:pt x="329" y="678"/>
                  <a:pt x="212" y="678"/>
                </a:cubicBezTo>
                <a:cubicBezTo>
                  <a:pt x="95" y="678"/>
                  <a:pt x="0" y="614"/>
                  <a:pt x="0" y="536"/>
                </a:cubicBezTo>
                <a:cubicBezTo>
                  <a:pt x="0" y="462"/>
                  <a:pt x="88" y="400"/>
                  <a:pt x="198" y="396"/>
                </a:cubicBezTo>
                <a:lnTo>
                  <a:pt x="205" y="395"/>
                </a:lnTo>
                <a:cubicBezTo>
                  <a:pt x="233" y="395"/>
                  <a:pt x="226" y="367"/>
                  <a:pt x="180" y="307"/>
                </a:cubicBezTo>
                <a:cubicBezTo>
                  <a:pt x="110" y="293"/>
                  <a:pt x="49" y="252"/>
                  <a:pt x="49" y="177"/>
                </a:cubicBezTo>
                <a:cubicBezTo>
                  <a:pt x="49" y="95"/>
                  <a:pt x="119" y="8"/>
                  <a:pt x="198" y="1"/>
                </a:cubicBezTo>
                <a:lnTo>
                  <a:pt x="198" y="0"/>
                </a:lnTo>
                <a:lnTo>
                  <a:pt x="212" y="0"/>
                </a:lnTo>
                <a:lnTo>
                  <a:pt x="423" y="0"/>
                </a:lnTo>
                <a:cubicBezTo>
                  <a:pt x="423" y="0"/>
                  <a:pt x="360" y="32"/>
                  <a:pt x="334" y="60"/>
                </a:cubicBezTo>
                <a:cubicBezTo>
                  <a:pt x="367" y="85"/>
                  <a:pt x="388" y="112"/>
                  <a:pt x="388" y="148"/>
                </a:cubicBezTo>
                <a:cubicBezTo>
                  <a:pt x="388" y="213"/>
                  <a:pt x="338" y="266"/>
                  <a:pt x="282" y="290"/>
                </a:cubicBezTo>
                <a:cubicBezTo>
                  <a:pt x="264" y="349"/>
                  <a:pt x="395" y="452"/>
                  <a:pt x="387" y="458"/>
                </a:cubicBezTo>
                <a:cubicBezTo>
                  <a:pt x="410" y="480"/>
                  <a:pt x="423" y="507"/>
                  <a:pt x="423" y="536"/>
                </a:cubicBezTo>
                <a:close/>
                <a:moveTo>
                  <a:pt x="198" y="445"/>
                </a:moveTo>
                <a:cubicBezTo>
                  <a:pt x="104" y="445"/>
                  <a:pt x="85" y="496"/>
                  <a:pt x="85" y="551"/>
                </a:cubicBezTo>
                <a:cubicBezTo>
                  <a:pt x="85" y="593"/>
                  <a:pt x="141" y="614"/>
                  <a:pt x="212" y="614"/>
                </a:cubicBezTo>
                <a:cubicBezTo>
                  <a:pt x="305" y="614"/>
                  <a:pt x="360" y="591"/>
                  <a:pt x="360" y="536"/>
                </a:cubicBezTo>
                <a:cubicBezTo>
                  <a:pt x="360" y="482"/>
                  <a:pt x="310" y="452"/>
                  <a:pt x="198" y="445"/>
                </a:cubicBezTo>
                <a:close/>
                <a:moveTo>
                  <a:pt x="198" y="43"/>
                </a:moveTo>
                <a:cubicBezTo>
                  <a:pt x="135" y="43"/>
                  <a:pt x="127" y="93"/>
                  <a:pt x="127" y="155"/>
                </a:cubicBezTo>
                <a:cubicBezTo>
                  <a:pt x="127" y="218"/>
                  <a:pt x="156" y="268"/>
                  <a:pt x="219" y="268"/>
                </a:cubicBezTo>
                <a:cubicBezTo>
                  <a:pt x="281" y="268"/>
                  <a:pt x="296" y="218"/>
                  <a:pt x="296" y="155"/>
                </a:cubicBezTo>
                <a:cubicBezTo>
                  <a:pt x="296" y="93"/>
                  <a:pt x="260" y="43"/>
                  <a:pt x="198" y="43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900"/>
          </a:p>
        </p:txBody>
      </p:sp>
      <p:sp>
        <p:nvSpPr>
          <p:cNvPr id="16" name="Rectangle 15">
            <a:hlinkClick r:id="rId5"/>
          </p:cNvPr>
          <p:cNvSpPr/>
          <p:nvPr/>
        </p:nvSpPr>
        <p:spPr>
          <a:xfrm>
            <a:off x="6693897" y="5000534"/>
            <a:ext cx="1535704" cy="1298659"/>
          </a:xfrm>
          <a:prstGeom prst="rect">
            <a:avLst/>
          </a:prstGeom>
          <a:solidFill>
            <a:srgbClr val="03C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LinkedIn Icon"/>
          <p:cNvSpPr>
            <a:spLocks noChangeAspect="1" noEditPoints="1"/>
          </p:cNvSpPr>
          <p:nvPr/>
        </p:nvSpPr>
        <p:spPr bwMode="auto">
          <a:xfrm>
            <a:off x="7255238" y="5410200"/>
            <a:ext cx="381000" cy="381000"/>
          </a:xfrm>
          <a:custGeom>
            <a:avLst/>
            <a:gdLst>
              <a:gd name="T0" fmla="*/ 0 w 734"/>
              <a:gd name="T1" fmla="*/ 226 h 734"/>
              <a:gd name="T2" fmla="*/ 169 w 734"/>
              <a:gd name="T3" fmla="*/ 226 h 734"/>
              <a:gd name="T4" fmla="*/ 169 w 734"/>
              <a:gd name="T5" fmla="*/ 734 h 734"/>
              <a:gd name="T6" fmla="*/ 0 w 734"/>
              <a:gd name="T7" fmla="*/ 734 h 734"/>
              <a:gd name="T8" fmla="*/ 0 w 734"/>
              <a:gd name="T9" fmla="*/ 226 h 734"/>
              <a:gd name="T10" fmla="*/ 254 w 734"/>
              <a:gd name="T11" fmla="*/ 226 h 734"/>
              <a:gd name="T12" fmla="*/ 423 w 734"/>
              <a:gd name="T13" fmla="*/ 226 h 734"/>
              <a:gd name="T14" fmla="*/ 423 w 734"/>
              <a:gd name="T15" fmla="*/ 287 h 734"/>
              <a:gd name="T16" fmla="*/ 592 w 734"/>
              <a:gd name="T17" fmla="*/ 226 h 734"/>
              <a:gd name="T18" fmla="*/ 734 w 734"/>
              <a:gd name="T19" fmla="*/ 338 h 734"/>
              <a:gd name="T20" fmla="*/ 734 w 734"/>
              <a:gd name="T21" fmla="*/ 734 h 734"/>
              <a:gd name="T22" fmla="*/ 564 w 734"/>
              <a:gd name="T23" fmla="*/ 734 h 734"/>
              <a:gd name="T24" fmla="*/ 564 w 734"/>
              <a:gd name="T25" fmla="*/ 395 h 734"/>
              <a:gd name="T26" fmla="*/ 423 w 734"/>
              <a:gd name="T27" fmla="*/ 388 h 734"/>
              <a:gd name="T28" fmla="*/ 423 w 734"/>
              <a:gd name="T29" fmla="*/ 734 h 734"/>
              <a:gd name="T30" fmla="*/ 254 w 734"/>
              <a:gd name="T31" fmla="*/ 734 h 734"/>
              <a:gd name="T32" fmla="*/ 254 w 734"/>
              <a:gd name="T33" fmla="*/ 226 h 734"/>
              <a:gd name="T34" fmla="*/ 84 w 734"/>
              <a:gd name="T35" fmla="*/ 0 h 734"/>
              <a:gd name="T36" fmla="*/ 169 w 734"/>
              <a:gd name="T37" fmla="*/ 84 h 734"/>
              <a:gd name="T38" fmla="*/ 84 w 734"/>
              <a:gd name="T39" fmla="*/ 169 h 734"/>
              <a:gd name="T40" fmla="*/ 0 w 734"/>
              <a:gd name="T41" fmla="*/ 84 h 734"/>
              <a:gd name="T42" fmla="*/ 84 w 734"/>
              <a:gd name="T43" fmla="*/ 0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34" h="734">
                <a:moveTo>
                  <a:pt x="0" y="226"/>
                </a:moveTo>
                <a:lnTo>
                  <a:pt x="169" y="226"/>
                </a:lnTo>
                <a:lnTo>
                  <a:pt x="169" y="734"/>
                </a:lnTo>
                <a:lnTo>
                  <a:pt x="0" y="734"/>
                </a:lnTo>
                <a:lnTo>
                  <a:pt x="0" y="226"/>
                </a:lnTo>
                <a:close/>
                <a:moveTo>
                  <a:pt x="254" y="226"/>
                </a:moveTo>
                <a:lnTo>
                  <a:pt x="423" y="226"/>
                </a:lnTo>
                <a:lnTo>
                  <a:pt x="423" y="287"/>
                </a:lnTo>
                <a:cubicBezTo>
                  <a:pt x="477" y="255"/>
                  <a:pt x="541" y="226"/>
                  <a:pt x="592" y="226"/>
                </a:cubicBezTo>
                <a:cubicBezTo>
                  <a:pt x="705" y="226"/>
                  <a:pt x="734" y="338"/>
                  <a:pt x="734" y="338"/>
                </a:cubicBezTo>
                <a:lnTo>
                  <a:pt x="734" y="734"/>
                </a:lnTo>
                <a:lnTo>
                  <a:pt x="564" y="734"/>
                </a:lnTo>
                <a:lnTo>
                  <a:pt x="564" y="395"/>
                </a:lnTo>
                <a:cubicBezTo>
                  <a:pt x="542" y="329"/>
                  <a:pt x="487" y="331"/>
                  <a:pt x="423" y="388"/>
                </a:cubicBezTo>
                <a:lnTo>
                  <a:pt x="423" y="734"/>
                </a:lnTo>
                <a:lnTo>
                  <a:pt x="254" y="734"/>
                </a:lnTo>
                <a:lnTo>
                  <a:pt x="254" y="226"/>
                </a:lnTo>
                <a:close/>
                <a:moveTo>
                  <a:pt x="84" y="0"/>
                </a:moveTo>
                <a:cubicBezTo>
                  <a:pt x="131" y="0"/>
                  <a:pt x="169" y="38"/>
                  <a:pt x="169" y="84"/>
                </a:cubicBezTo>
                <a:cubicBezTo>
                  <a:pt x="169" y="131"/>
                  <a:pt x="131" y="169"/>
                  <a:pt x="84" y="169"/>
                </a:cubicBezTo>
                <a:cubicBezTo>
                  <a:pt x="38" y="169"/>
                  <a:pt x="0" y="131"/>
                  <a:pt x="0" y="84"/>
                </a:cubicBezTo>
                <a:cubicBezTo>
                  <a:pt x="0" y="38"/>
                  <a:pt x="38" y="0"/>
                  <a:pt x="84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900"/>
          </a:p>
        </p:txBody>
      </p:sp>
      <p:grpSp>
        <p:nvGrpSpPr>
          <p:cNvPr id="8" name="Smiley Happy"/>
          <p:cNvGrpSpPr>
            <a:grpSpLocks noChangeAspect="1"/>
          </p:cNvGrpSpPr>
          <p:nvPr/>
        </p:nvGrpSpPr>
        <p:grpSpPr>
          <a:xfrm>
            <a:off x="6480175" y="2441575"/>
            <a:ext cx="377825" cy="377825"/>
            <a:chOff x="6569868" y="11568907"/>
            <a:chExt cx="377825" cy="377825"/>
          </a:xfrm>
          <a:solidFill>
            <a:schemeClr val="bg1"/>
          </a:solidFill>
        </p:grpSpPr>
        <p:sp>
          <p:nvSpPr>
            <p:cNvPr id="9" name="Smiley Happy Icon"/>
            <p:cNvSpPr>
              <a:spLocks noChangeAspect="1" noEditPoints="1"/>
            </p:cNvSpPr>
            <p:nvPr/>
          </p:nvSpPr>
          <p:spPr bwMode="auto">
            <a:xfrm>
              <a:off x="6654005" y="11665744"/>
              <a:ext cx="209550" cy="209550"/>
            </a:xfrm>
            <a:custGeom>
              <a:avLst/>
              <a:gdLst>
                <a:gd name="T0" fmla="*/ 134 w 734"/>
                <a:gd name="T1" fmla="*/ 400 h 733"/>
                <a:gd name="T2" fmla="*/ 137 w 734"/>
                <a:gd name="T3" fmla="*/ 407 h 733"/>
                <a:gd name="T4" fmla="*/ 367 w 734"/>
                <a:gd name="T5" fmla="*/ 600 h 733"/>
                <a:gd name="T6" fmla="*/ 597 w 734"/>
                <a:gd name="T7" fmla="*/ 407 h 733"/>
                <a:gd name="T8" fmla="*/ 600 w 734"/>
                <a:gd name="T9" fmla="*/ 400 h 733"/>
                <a:gd name="T10" fmla="*/ 669 w 734"/>
                <a:gd name="T11" fmla="*/ 333 h 733"/>
                <a:gd name="T12" fmla="*/ 734 w 734"/>
                <a:gd name="T13" fmla="*/ 400 h 733"/>
                <a:gd name="T14" fmla="*/ 367 w 734"/>
                <a:gd name="T15" fmla="*/ 733 h 733"/>
                <a:gd name="T16" fmla="*/ 0 w 734"/>
                <a:gd name="T17" fmla="*/ 400 h 733"/>
                <a:gd name="T18" fmla="*/ 65 w 734"/>
                <a:gd name="T19" fmla="*/ 333 h 733"/>
                <a:gd name="T20" fmla="*/ 134 w 734"/>
                <a:gd name="T21" fmla="*/ 400 h 733"/>
                <a:gd name="T22" fmla="*/ 167 w 734"/>
                <a:gd name="T23" fmla="*/ 0 h 733"/>
                <a:gd name="T24" fmla="*/ 267 w 734"/>
                <a:gd name="T25" fmla="*/ 100 h 733"/>
                <a:gd name="T26" fmla="*/ 167 w 734"/>
                <a:gd name="T27" fmla="*/ 200 h 733"/>
                <a:gd name="T28" fmla="*/ 67 w 734"/>
                <a:gd name="T29" fmla="*/ 100 h 733"/>
                <a:gd name="T30" fmla="*/ 167 w 734"/>
                <a:gd name="T31" fmla="*/ 0 h 733"/>
                <a:gd name="T32" fmla="*/ 567 w 734"/>
                <a:gd name="T33" fmla="*/ 0 h 733"/>
                <a:gd name="T34" fmla="*/ 667 w 734"/>
                <a:gd name="T35" fmla="*/ 100 h 733"/>
                <a:gd name="T36" fmla="*/ 567 w 734"/>
                <a:gd name="T37" fmla="*/ 200 h 733"/>
                <a:gd name="T38" fmla="*/ 467 w 734"/>
                <a:gd name="T39" fmla="*/ 100 h 733"/>
                <a:gd name="T40" fmla="*/ 567 w 734"/>
                <a:gd name="T41" fmla="*/ 0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34" h="733">
                  <a:moveTo>
                    <a:pt x="134" y="400"/>
                  </a:moveTo>
                  <a:lnTo>
                    <a:pt x="137" y="407"/>
                  </a:lnTo>
                  <a:cubicBezTo>
                    <a:pt x="156" y="517"/>
                    <a:pt x="252" y="600"/>
                    <a:pt x="367" y="600"/>
                  </a:cubicBezTo>
                  <a:cubicBezTo>
                    <a:pt x="482" y="600"/>
                    <a:pt x="578" y="517"/>
                    <a:pt x="597" y="407"/>
                  </a:cubicBezTo>
                  <a:lnTo>
                    <a:pt x="600" y="400"/>
                  </a:lnTo>
                  <a:cubicBezTo>
                    <a:pt x="600" y="359"/>
                    <a:pt x="629" y="333"/>
                    <a:pt x="669" y="333"/>
                  </a:cubicBezTo>
                  <a:cubicBezTo>
                    <a:pt x="705" y="333"/>
                    <a:pt x="727" y="367"/>
                    <a:pt x="734" y="400"/>
                  </a:cubicBezTo>
                  <a:cubicBezTo>
                    <a:pt x="717" y="573"/>
                    <a:pt x="545" y="733"/>
                    <a:pt x="367" y="733"/>
                  </a:cubicBezTo>
                  <a:cubicBezTo>
                    <a:pt x="189" y="733"/>
                    <a:pt x="17" y="573"/>
                    <a:pt x="0" y="400"/>
                  </a:cubicBezTo>
                  <a:cubicBezTo>
                    <a:pt x="7" y="367"/>
                    <a:pt x="29" y="333"/>
                    <a:pt x="65" y="333"/>
                  </a:cubicBezTo>
                  <a:cubicBezTo>
                    <a:pt x="105" y="333"/>
                    <a:pt x="134" y="359"/>
                    <a:pt x="134" y="400"/>
                  </a:cubicBezTo>
                  <a:close/>
                  <a:moveTo>
                    <a:pt x="167" y="0"/>
                  </a:moveTo>
                  <a:cubicBezTo>
                    <a:pt x="222" y="0"/>
                    <a:pt x="267" y="45"/>
                    <a:pt x="267" y="100"/>
                  </a:cubicBezTo>
                  <a:cubicBezTo>
                    <a:pt x="267" y="155"/>
                    <a:pt x="222" y="200"/>
                    <a:pt x="167" y="200"/>
                  </a:cubicBezTo>
                  <a:cubicBezTo>
                    <a:pt x="112" y="200"/>
                    <a:pt x="67" y="155"/>
                    <a:pt x="67" y="100"/>
                  </a:cubicBezTo>
                  <a:cubicBezTo>
                    <a:pt x="67" y="45"/>
                    <a:pt x="112" y="0"/>
                    <a:pt x="167" y="0"/>
                  </a:cubicBezTo>
                  <a:close/>
                  <a:moveTo>
                    <a:pt x="567" y="0"/>
                  </a:moveTo>
                  <a:cubicBezTo>
                    <a:pt x="622" y="0"/>
                    <a:pt x="667" y="45"/>
                    <a:pt x="667" y="100"/>
                  </a:cubicBezTo>
                  <a:cubicBezTo>
                    <a:pt x="667" y="155"/>
                    <a:pt x="622" y="200"/>
                    <a:pt x="567" y="200"/>
                  </a:cubicBezTo>
                  <a:cubicBezTo>
                    <a:pt x="512" y="200"/>
                    <a:pt x="467" y="155"/>
                    <a:pt x="467" y="100"/>
                  </a:cubicBezTo>
                  <a:cubicBezTo>
                    <a:pt x="467" y="45"/>
                    <a:pt x="512" y="0"/>
                    <a:pt x="56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  <p:sp>
          <p:nvSpPr>
            <p:cNvPr id="11" name="Circle"/>
            <p:cNvSpPr>
              <a:spLocks noChangeAspect="1" noEditPoints="1"/>
            </p:cNvSpPr>
            <p:nvPr/>
          </p:nvSpPr>
          <p:spPr bwMode="auto">
            <a:xfrm>
              <a:off x="6569868" y="11568907"/>
              <a:ext cx="377825" cy="377825"/>
            </a:xfrm>
            <a:custGeom>
              <a:avLst/>
              <a:gdLst>
                <a:gd name="T0" fmla="*/ 663 w 1327"/>
                <a:gd name="T1" fmla="*/ 0 h 1326"/>
                <a:gd name="T2" fmla="*/ 1327 w 1327"/>
                <a:gd name="T3" fmla="*/ 663 h 1326"/>
                <a:gd name="T4" fmla="*/ 663 w 1327"/>
                <a:gd name="T5" fmla="*/ 1326 h 1326"/>
                <a:gd name="T6" fmla="*/ 0 w 1327"/>
                <a:gd name="T7" fmla="*/ 663 h 1326"/>
                <a:gd name="T8" fmla="*/ 663 w 1327"/>
                <a:gd name="T9" fmla="*/ 0 h 1326"/>
                <a:gd name="T10" fmla="*/ 663 w 1327"/>
                <a:gd name="T11" fmla="*/ 85 h 1326"/>
                <a:gd name="T12" fmla="*/ 85 w 1327"/>
                <a:gd name="T13" fmla="*/ 663 h 1326"/>
                <a:gd name="T14" fmla="*/ 663 w 1327"/>
                <a:gd name="T15" fmla="*/ 1242 h 1326"/>
                <a:gd name="T16" fmla="*/ 1242 w 1327"/>
                <a:gd name="T17" fmla="*/ 663 h 1326"/>
                <a:gd name="T18" fmla="*/ 663 w 1327"/>
                <a:gd name="T19" fmla="*/ 85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7" h="1326">
                  <a:moveTo>
                    <a:pt x="663" y="0"/>
                  </a:moveTo>
                  <a:cubicBezTo>
                    <a:pt x="1030" y="0"/>
                    <a:pt x="1327" y="297"/>
                    <a:pt x="1327" y="663"/>
                  </a:cubicBezTo>
                  <a:cubicBezTo>
                    <a:pt x="1327" y="1029"/>
                    <a:pt x="1030" y="1326"/>
                    <a:pt x="663" y="1326"/>
                  </a:cubicBezTo>
                  <a:cubicBezTo>
                    <a:pt x="297" y="1326"/>
                    <a:pt x="0" y="1029"/>
                    <a:pt x="0" y="663"/>
                  </a:cubicBezTo>
                  <a:cubicBezTo>
                    <a:pt x="0" y="297"/>
                    <a:pt x="297" y="0"/>
                    <a:pt x="663" y="0"/>
                  </a:cubicBezTo>
                  <a:close/>
                  <a:moveTo>
                    <a:pt x="663" y="85"/>
                  </a:moveTo>
                  <a:cubicBezTo>
                    <a:pt x="344" y="85"/>
                    <a:pt x="85" y="344"/>
                    <a:pt x="85" y="663"/>
                  </a:cubicBezTo>
                  <a:cubicBezTo>
                    <a:pt x="85" y="983"/>
                    <a:pt x="344" y="1242"/>
                    <a:pt x="663" y="1242"/>
                  </a:cubicBezTo>
                  <a:cubicBezTo>
                    <a:pt x="983" y="1242"/>
                    <a:pt x="1242" y="983"/>
                    <a:pt x="1242" y="663"/>
                  </a:cubicBezTo>
                  <a:cubicBezTo>
                    <a:pt x="1242" y="344"/>
                    <a:pt x="983" y="85"/>
                    <a:pt x="663" y="8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747412" y="2756998"/>
            <a:ext cx="1968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egoe UI Light" pitchFamily="34" charset="0"/>
                <a:cs typeface="Segoe UI Light" pitchFamily="34" charset="0"/>
              </a:rPr>
              <a:t>Thank you</a:t>
            </a:r>
            <a:endParaRPr lang="en-US" sz="3200" dirty="0">
              <a:solidFill>
                <a:schemeClr val="bg1"/>
              </a:solidFill>
              <a:latin typeface="Segoe UI Light" pitchFamily="34" charset="0"/>
              <a:cs typeface="Segoe UI Light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 r="8836" b="45556"/>
          <a:stretch/>
        </p:blipFill>
        <p:spPr>
          <a:xfrm>
            <a:off x="5085008" y="685801"/>
            <a:ext cx="314459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7580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965265" y="3392269"/>
            <a:ext cx="254037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dirty="0" smtClean="0">
                <a:solidFill>
                  <a:schemeClr val="bg1"/>
                </a:solidFill>
                <a:latin typeface="Calibri Light" pitchFamily="34" charset="0"/>
                <a:cs typeface="Segoe UI Light" pitchFamily="34" charset="0"/>
              </a:rPr>
              <a:t>New Chapter</a:t>
            </a:r>
            <a:endParaRPr lang="en-US" sz="3500" dirty="0">
              <a:solidFill>
                <a:schemeClr val="bg1"/>
              </a:solidFill>
              <a:latin typeface="Calibri Light" pitchFamily="34" charset="0"/>
              <a:cs typeface="Segoe UI Ligh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3784" y="2667000"/>
            <a:ext cx="68916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Segoe UI Light" pitchFamily="34" charset="0"/>
                <a:cs typeface="Segoe UI Light" pitchFamily="34" charset="0"/>
              </a:rPr>
              <a:t>WHY CHILDREN’S MINISTRY</a:t>
            </a:r>
            <a:endParaRPr lang="en-US" sz="4400" dirty="0">
              <a:solidFill>
                <a:schemeClr val="bg1"/>
              </a:solidFill>
              <a:latin typeface="Segoe UI Light" pitchFamily="34" charset="0"/>
              <a:cs typeface="Segoe UI Light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639568" y="3429000"/>
            <a:ext cx="505663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086600" y="4125843"/>
            <a:ext cx="685800" cy="685800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269039" y="4114800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?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22" y="2819400"/>
            <a:ext cx="2199736" cy="155448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066800" y="3051720"/>
            <a:ext cx="798690" cy="758280"/>
          </a:xfrm>
          <a:prstGeom prst="ellipse">
            <a:avLst/>
          </a:prstGeom>
          <a:solidFill>
            <a:srgbClr val="CDD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51591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152"/>
            <a:ext cx="2743200" cy="5364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219200"/>
            <a:ext cx="1558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Segoe UI Light" pitchFamily="34" charset="0"/>
                <a:cs typeface="Segoe UI Light" pitchFamily="34" charset="0"/>
              </a:rPr>
              <a:t>About kids</a:t>
            </a:r>
            <a:endParaRPr lang="en-US" sz="2400" dirty="0">
              <a:solidFill>
                <a:schemeClr val="bg1"/>
              </a:solidFill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828800"/>
            <a:ext cx="2080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itchFamily="34" charset="0"/>
                <a:cs typeface="Segoe UI Light" pitchFamily="34" charset="0"/>
              </a:rPr>
              <a:t>About ministry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362200"/>
            <a:ext cx="1975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itchFamily="34" charset="0"/>
                <a:cs typeface="Segoe UI Light" pitchFamily="34" charset="0"/>
              </a:rPr>
              <a:t>The challenge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Segoe UI Light" pitchFamily="34" charset="0"/>
              <a:cs typeface="Segoe UI Light" pitchFamily="34" charset="0"/>
            </a:endParaRPr>
          </a:p>
        </p:txBody>
      </p:sp>
      <p:grpSp>
        <p:nvGrpSpPr>
          <p:cNvPr id="6" name="Arrow Right"/>
          <p:cNvGrpSpPr>
            <a:grpSpLocks noChangeAspect="1"/>
          </p:cNvGrpSpPr>
          <p:nvPr/>
        </p:nvGrpSpPr>
        <p:grpSpPr>
          <a:xfrm>
            <a:off x="1371600" y="6248400"/>
            <a:ext cx="377825" cy="377825"/>
            <a:chOff x="5060314" y="4729957"/>
            <a:chExt cx="377825" cy="377825"/>
          </a:xfrm>
        </p:grpSpPr>
        <p:sp>
          <p:nvSpPr>
            <p:cNvPr id="7" name="Arrow Right Icon">
              <a:hlinkClick r:id="" action="ppaction://hlinkshowjump?jump=nextslide"/>
            </p:cNvPr>
            <p:cNvSpPr>
              <a:spLocks noChangeAspect="1"/>
            </p:cNvSpPr>
            <p:nvPr/>
          </p:nvSpPr>
          <p:spPr bwMode="auto">
            <a:xfrm>
              <a:off x="5148420" y="4845844"/>
              <a:ext cx="201612" cy="146050"/>
            </a:xfrm>
            <a:custGeom>
              <a:avLst/>
              <a:gdLst>
                <a:gd name="T0" fmla="*/ 0 w 127"/>
                <a:gd name="T1" fmla="*/ 36 h 92"/>
                <a:gd name="T2" fmla="*/ 0 w 127"/>
                <a:gd name="T3" fmla="*/ 56 h 92"/>
                <a:gd name="T4" fmla="*/ 83 w 127"/>
                <a:gd name="T5" fmla="*/ 56 h 92"/>
                <a:gd name="T6" fmla="*/ 46 w 127"/>
                <a:gd name="T7" fmla="*/ 92 h 92"/>
                <a:gd name="T8" fmla="*/ 79 w 127"/>
                <a:gd name="T9" fmla="*/ 92 h 92"/>
                <a:gd name="T10" fmla="*/ 127 w 127"/>
                <a:gd name="T11" fmla="*/ 46 h 92"/>
                <a:gd name="T12" fmla="*/ 79 w 127"/>
                <a:gd name="T13" fmla="*/ 0 h 92"/>
                <a:gd name="T14" fmla="*/ 46 w 127"/>
                <a:gd name="T15" fmla="*/ 0 h 92"/>
                <a:gd name="T16" fmla="*/ 83 w 127"/>
                <a:gd name="T17" fmla="*/ 36 h 92"/>
                <a:gd name="T18" fmla="*/ 0 w 127"/>
                <a:gd name="T19" fmla="*/ 3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92">
                  <a:moveTo>
                    <a:pt x="0" y="36"/>
                  </a:moveTo>
                  <a:lnTo>
                    <a:pt x="0" y="56"/>
                  </a:lnTo>
                  <a:lnTo>
                    <a:pt x="83" y="56"/>
                  </a:lnTo>
                  <a:lnTo>
                    <a:pt x="46" y="92"/>
                  </a:lnTo>
                  <a:lnTo>
                    <a:pt x="79" y="92"/>
                  </a:lnTo>
                  <a:lnTo>
                    <a:pt x="127" y="46"/>
                  </a:lnTo>
                  <a:lnTo>
                    <a:pt x="79" y="0"/>
                  </a:lnTo>
                  <a:lnTo>
                    <a:pt x="46" y="0"/>
                  </a:lnTo>
                  <a:lnTo>
                    <a:pt x="83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2626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  <p:sp>
          <p:nvSpPr>
            <p:cNvPr id="8" name="Circle"/>
            <p:cNvSpPr>
              <a:spLocks noChangeAspect="1" noEditPoints="1"/>
            </p:cNvSpPr>
            <p:nvPr/>
          </p:nvSpPr>
          <p:spPr bwMode="auto">
            <a:xfrm>
              <a:off x="5060314" y="4729957"/>
              <a:ext cx="377825" cy="377825"/>
            </a:xfrm>
            <a:custGeom>
              <a:avLst/>
              <a:gdLst>
                <a:gd name="T0" fmla="*/ 663 w 1327"/>
                <a:gd name="T1" fmla="*/ 0 h 1326"/>
                <a:gd name="T2" fmla="*/ 1327 w 1327"/>
                <a:gd name="T3" fmla="*/ 663 h 1326"/>
                <a:gd name="T4" fmla="*/ 663 w 1327"/>
                <a:gd name="T5" fmla="*/ 1326 h 1326"/>
                <a:gd name="T6" fmla="*/ 0 w 1327"/>
                <a:gd name="T7" fmla="*/ 663 h 1326"/>
                <a:gd name="T8" fmla="*/ 663 w 1327"/>
                <a:gd name="T9" fmla="*/ 0 h 1326"/>
                <a:gd name="T10" fmla="*/ 663 w 1327"/>
                <a:gd name="T11" fmla="*/ 85 h 1326"/>
                <a:gd name="T12" fmla="*/ 85 w 1327"/>
                <a:gd name="T13" fmla="*/ 663 h 1326"/>
                <a:gd name="T14" fmla="*/ 663 w 1327"/>
                <a:gd name="T15" fmla="*/ 1242 h 1326"/>
                <a:gd name="T16" fmla="*/ 1242 w 1327"/>
                <a:gd name="T17" fmla="*/ 663 h 1326"/>
                <a:gd name="T18" fmla="*/ 663 w 1327"/>
                <a:gd name="T19" fmla="*/ 85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7" h="1326">
                  <a:moveTo>
                    <a:pt x="663" y="0"/>
                  </a:moveTo>
                  <a:cubicBezTo>
                    <a:pt x="1030" y="0"/>
                    <a:pt x="1327" y="297"/>
                    <a:pt x="1327" y="663"/>
                  </a:cubicBezTo>
                  <a:cubicBezTo>
                    <a:pt x="1327" y="1029"/>
                    <a:pt x="1030" y="1326"/>
                    <a:pt x="663" y="1326"/>
                  </a:cubicBezTo>
                  <a:cubicBezTo>
                    <a:pt x="297" y="1326"/>
                    <a:pt x="0" y="1029"/>
                    <a:pt x="0" y="663"/>
                  </a:cubicBezTo>
                  <a:cubicBezTo>
                    <a:pt x="0" y="297"/>
                    <a:pt x="297" y="0"/>
                    <a:pt x="663" y="0"/>
                  </a:cubicBezTo>
                  <a:close/>
                  <a:moveTo>
                    <a:pt x="663" y="85"/>
                  </a:moveTo>
                  <a:cubicBezTo>
                    <a:pt x="344" y="85"/>
                    <a:pt x="85" y="344"/>
                    <a:pt x="85" y="663"/>
                  </a:cubicBezTo>
                  <a:cubicBezTo>
                    <a:pt x="85" y="983"/>
                    <a:pt x="344" y="1242"/>
                    <a:pt x="663" y="1242"/>
                  </a:cubicBezTo>
                  <a:cubicBezTo>
                    <a:pt x="983" y="1242"/>
                    <a:pt x="1242" y="983"/>
                    <a:pt x="1242" y="663"/>
                  </a:cubicBezTo>
                  <a:cubicBezTo>
                    <a:pt x="1242" y="344"/>
                    <a:pt x="983" y="85"/>
                    <a:pt x="663" y="85"/>
                  </a:cubicBez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</p:grpSp>
      <p:grpSp>
        <p:nvGrpSpPr>
          <p:cNvPr id="9" name="Arrow Left"/>
          <p:cNvGrpSpPr>
            <a:grpSpLocks noChangeAspect="1"/>
          </p:cNvGrpSpPr>
          <p:nvPr/>
        </p:nvGrpSpPr>
        <p:grpSpPr>
          <a:xfrm>
            <a:off x="914400" y="6248400"/>
            <a:ext cx="377825" cy="377825"/>
            <a:chOff x="5450045" y="4756945"/>
            <a:chExt cx="377825" cy="377825"/>
          </a:xfrm>
        </p:grpSpPr>
        <p:sp>
          <p:nvSpPr>
            <p:cNvPr id="10" name="Arrow Left Icon">
              <a:hlinkClick r:id="" action="ppaction://hlinkshowjump?jump=previousslide"/>
            </p:cNvPr>
            <p:cNvSpPr>
              <a:spLocks noChangeAspect="1"/>
            </p:cNvSpPr>
            <p:nvPr/>
          </p:nvSpPr>
          <p:spPr bwMode="auto">
            <a:xfrm>
              <a:off x="5538151" y="4872832"/>
              <a:ext cx="201612" cy="146050"/>
            </a:xfrm>
            <a:custGeom>
              <a:avLst/>
              <a:gdLst>
                <a:gd name="T0" fmla="*/ 127 w 127"/>
                <a:gd name="T1" fmla="*/ 36 h 92"/>
                <a:gd name="T2" fmla="*/ 127 w 127"/>
                <a:gd name="T3" fmla="*/ 56 h 92"/>
                <a:gd name="T4" fmla="*/ 44 w 127"/>
                <a:gd name="T5" fmla="*/ 56 h 92"/>
                <a:gd name="T6" fmla="*/ 81 w 127"/>
                <a:gd name="T7" fmla="*/ 92 h 92"/>
                <a:gd name="T8" fmla="*/ 48 w 127"/>
                <a:gd name="T9" fmla="*/ 92 h 92"/>
                <a:gd name="T10" fmla="*/ 0 w 127"/>
                <a:gd name="T11" fmla="*/ 46 h 92"/>
                <a:gd name="T12" fmla="*/ 48 w 127"/>
                <a:gd name="T13" fmla="*/ 0 h 92"/>
                <a:gd name="T14" fmla="*/ 81 w 127"/>
                <a:gd name="T15" fmla="*/ 0 h 92"/>
                <a:gd name="T16" fmla="*/ 44 w 127"/>
                <a:gd name="T17" fmla="*/ 36 h 92"/>
                <a:gd name="T18" fmla="*/ 127 w 127"/>
                <a:gd name="T19" fmla="*/ 3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92">
                  <a:moveTo>
                    <a:pt x="127" y="36"/>
                  </a:moveTo>
                  <a:lnTo>
                    <a:pt x="127" y="56"/>
                  </a:lnTo>
                  <a:lnTo>
                    <a:pt x="44" y="56"/>
                  </a:lnTo>
                  <a:lnTo>
                    <a:pt x="81" y="92"/>
                  </a:lnTo>
                  <a:lnTo>
                    <a:pt x="48" y="92"/>
                  </a:lnTo>
                  <a:lnTo>
                    <a:pt x="0" y="46"/>
                  </a:lnTo>
                  <a:lnTo>
                    <a:pt x="48" y="0"/>
                  </a:lnTo>
                  <a:lnTo>
                    <a:pt x="81" y="0"/>
                  </a:lnTo>
                  <a:lnTo>
                    <a:pt x="44" y="36"/>
                  </a:lnTo>
                  <a:lnTo>
                    <a:pt x="127" y="36"/>
                  </a:lnTo>
                  <a:close/>
                </a:path>
              </a:pathLst>
            </a:custGeom>
            <a:solidFill>
              <a:srgbClr val="2626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  <p:sp>
          <p:nvSpPr>
            <p:cNvPr id="11" name="Circle"/>
            <p:cNvSpPr>
              <a:spLocks noChangeAspect="1" noEditPoints="1"/>
            </p:cNvSpPr>
            <p:nvPr/>
          </p:nvSpPr>
          <p:spPr bwMode="auto">
            <a:xfrm>
              <a:off x="5450045" y="4756945"/>
              <a:ext cx="377825" cy="377825"/>
            </a:xfrm>
            <a:custGeom>
              <a:avLst/>
              <a:gdLst>
                <a:gd name="T0" fmla="*/ 663 w 1327"/>
                <a:gd name="T1" fmla="*/ 0 h 1326"/>
                <a:gd name="T2" fmla="*/ 1327 w 1327"/>
                <a:gd name="T3" fmla="*/ 663 h 1326"/>
                <a:gd name="T4" fmla="*/ 663 w 1327"/>
                <a:gd name="T5" fmla="*/ 1326 h 1326"/>
                <a:gd name="T6" fmla="*/ 0 w 1327"/>
                <a:gd name="T7" fmla="*/ 663 h 1326"/>
                <a:gd name="T8" fmla="*/ 663 w 1327"/>
                <a:gd name="T9" fmla="*/ 0 h 1326"/>
                <a:gd name="T10" fmla="*/ 663 w 1327"/>
                <a:gd name="T11" fmla="*/ 85 h 1326"/>
                <a:gd name="T12" fmla="*/ 85 w 1327"/>
                <a:gd name="T13" fmla="*/ 663 h 1326"/>
                <a:gd name="T14" fmla="*/ 663 w 1327"/>
                <a:gd name="T15" fmla="*/ 1242 h 1326"/>
                <a:gd name="T16" fmla="*/ 1242 w 1327"/>
                <a:gd name="T17" fmla="*/ 663 h 1326"/>
                <a:gd name="T18" fmla="*/ 663 w 1327"/>
                <a:gd name="T19" fmla="*/ 85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7" h="1326">
                  <a:moveTo>
                    <a:pt x="663" y="0"/>
                  </a:moveTo>
                  <a:cubicBezTo>
                    <a:pt x="1030" y="0"/>
                    <a:pt x="1327" y="297"/>
                    <a:pt x="1327" y="663"/>
                  </a:cubicBezTo>
                  <a:cubicBezTo>
                    <a:pt x="1327" y="1029"/>
                    <a:pt x="1030" y="1326"/>
                    <a:pt x="663" y="1326"/>
                  </a:cubicBezTo>
                  <a:cubicBezTo>
                    <a:pt x="297" y="1326"/>
                    <a:pt x="0" y="1029"/>
                    <a:pt x="0" y="663"/>
                  </a:cubicBezTo>
                  <a:cubicBezTo>
                    <a:pt x="0" y="297"/>
                    <a:pt x="297" y="0"/>
                    <a:pt x="663" y="0"/>
                  </a:cubicBezTo>
                  <a:close/>
                  <a:moveTo>
                    <a:pt x="663" y="85"/>
                  </a:moveTo>
                  <a:cubicBezTo>
                    <a:pt x="344" y="85"/>
                    <a:pt x="85" y="344"/>
                    <a:pt x="85" y="663"/>
                  </a:cubicBezTo>
                  <a:cubicBezTo>
                    <a:pt x="85" y="983"/>
                    <a:pt x="344" y="1242"/>
                    <a:pt x="663" y="1242"/>
                  </a:cubicBezTo>
                  <a:cubicBezTo>
                    <a:pt x="983" y="1242"/>
                    <a:pt x="1242" y="983"/>
                    <a:pt x="1242" y="663"/>
                  </a:cubicBezTo>
                  <a:cubicBezTo>
                    <a:pt x="1242" y="344"/>
                    <a:pt x="983" y="85"/>
                    <a:pt x="663" y="85"/>
                  </a:cubicBez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</p:grpSp>
      <p:sp>
        <p:nvSpPr>
          <p:cNvPr id="17" name="Group Subtitle"/>
          <p:cNvSpPr>
            <a:spLocks/>
          </p:cNvSpPr>
          <p:nvPr/>
        </p:nvSpPr>
        <p:spPr bwMode="auto">
          <a:xfrm>
            <a:off x="4419600" y="403435"/>
            <a:ext cx="3945229" cy="43476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2400" rIns="72000" bIns="3240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  <a:effectLst/>
                <a:latin typeface="+mj-lt"/>
                <a:ea typeface="Segoe UI" pitchFamily="34" charset="0"/>
                <a:cs typeface="Segoe UI Light" pitchFamily="34" charset="0"/>
              </a:rPr>
              <a:t>CHILDREN &amp; FAMILY MINISTRY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Segoe UI Symbol" pitchFamily="34" charset="0"/>
              <a:cs typeface="Segoe UI Light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200400" y="6324600"/>
            <a:ext cx="55626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124200" y="6367046"/>
            <a:ext cx="23055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Segoe UI Light" pitchFamily="34" charset="0"/>
              </a:rPr>
              <a:t>www.newchapter.com.au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Segoe UI Ligh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94135" y="6367046"/>
            <a:ext cx="575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Segoe UI Light" pitchFamily="34" charset="0"/>
              </a:rPr>
              <a:t>3/14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Segoe UI Light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5920" y="284202"/>
            <a:ext cx="2749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MinistryMemo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57943" y="687050"/>
            <a:ext cx="28685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9AAC"/>
                </a:solidFill>
                <a:latin typeface="Calibri Light" pitchFamily="34" charset="0"/>
                <a:cs typeface="Segoe UI Light" pitchFamily="34" charset="0"/>
              </a:rPr>
              <a:t>Why is it so important? </a:t>
            </a:r>
            <a:endParaRPr lang="en-US" sz="2200" dirty="0">
              <a:solidFill>
                <a:srgbClr val="009AAC"/>
              </a:solidFill>
              <a:latin typeface="Calibri Light" pitchFamily="34" charset="0"/>
              <a:cs typeface="Segoe UI Light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61941" y="1409580"/>
            <a:ext cx="1121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QUOTES: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5980176" y="1390470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Calibri Light" pitchFamily="34" charset="0"/>
              </a:rPr>
              <a:t>About kids</a:t>
            </a:r>
            <a:endParaRPr lang="en-US" sz="2000" dirty="0">
              <a:solidFill>
                <a:srgbClr val="002060"/>
              </a:solidFill>
              <a:latin typeface="Calibri Light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666744" y="1809690"/>
            <a:ext cx="1981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KIDMIN QUOTES:</a:t>
            </a:r>
            <a:endParaRPr lang="en-US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5980176" y="1809690"/>
            <a:ext cx="18094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Calibri Light" pitchFamily="34" charset="0"/>
              </a:rPr>
              <a:t>Encouragement</a:t>
            </a:r>
            <a:endParaRPr lang="en-US" sz="2000" dirty="0">
              <a:solidFill>
                <a:srgbClr val="002060"/>
              </a:solidFill>
              <a:latin typeface="Calibri Light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201438" y="140958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70C0"/>
                </a:solidFill>
              </a:rPr>
              <a:t>I.</a:t>
            </a:r>
            <a:endParaRPr lang="en-US" sz="2000">
              <a:solidFill>
                <a:srgbClr val="0070C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01438" y="1809690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70C0"/>
                </a:solidFill>
              </a:rPr>
              <a:t>II.</a:t>
            </a:r>
            <a:endParaRPr lang="en-US" sz="2000">
              <a:solidFill>
                <a:srgbClr val="0070C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00400" y="219069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70C0"/>
                </a:solidFill>
              </a:rPr>
              <a:t>III.</a:t>
            </a:r>
            <a:endParaRPr lang="en-US" sz="2000">
              <a:solidFill>
                <a:srgbClr val="0070C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00400" y="2552580"/>
            <a:ext cx="433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70C0"/>
                </a:solidFill>
              </a:rPr>
              <a:t>IV.</a:t>
            </a:r>
            <a:endParaRPr lang="en-US" sz="2000">
              <a:solidFill>
                <a:srgbClr val="0070C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666744" y="2190690"/>
            <a:ext cx="1249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MINISTRY:</a:t>
            </a:r>
            <a:endParaRPr lang="en-US" sz="2000" dirty="0"/>
          </a:p>
        </p:txBody>
      </p:sp>
      <p:sp>
        <p:nvSpPr>
          <p:cNvPr id="47" name="TextBox 46"/>
          <p:cNvSpPr txBox="1"/>
          <p:nvPr/>
        </p:nvSpPr>
        <p:spPr>
          <a:xfrm>
            <a:off x="3666744" y="2552580"/>
            <a:ext cx="1959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CHALLENGE:</a:t>
            </a:r>
            <a:endParaRPr lang="en-US" sz="2000" dirty="0"/>
          </a:p>
        </p:txBody>
      </p:sp>
      <p:sp>
        <p:nvSpPr>
          <p:cNvPr id="48" name="TextBox 47"/>
          <p:cNvSpPr txBox="1"/>
          <p:nvPr/>
        </p:nvSpPr>
        <p:spPr>
          <a:xfrm>
            <a:off x="3665817" y="2933580"/>
            <a:ext cx="1222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BALANCE:</a:t>
            </a:r>
            <a:endParaRPr lang="en-US" sz="2000" dirty="0"/>
          </a:p>
        </p:txBody>
      </p:sp>
      <p:sp>
        <p:nvSpPr>
          <p:cNvPr id="49" name="TextBox 48"/>
          <p:cNvSpPr txBox="1"/>
          <p:nvPr/>
        </p:nvSpPr>
        <p:spPr>
          <a:xfrm>
            <a:off x="3666744" y="3314580"/>
            <a:ext cx="1337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TEAM:</a:t>
            </a:r>
            <a:endParaRPr lang="en-US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3666744" y="3695580"/>
            <a:ext cx="1933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REQUIREMENTS:</a:t>
            </a:r>
            <a:endParaRPr lang="en-US" sz="2000" dirty="0"/>
          </a:p>
        </p:txBody>
      </p:sp>
      <p:sp>
        <p:nvSpPr>
          <p:cNvPr id="51" name="TextBox 50"/>
          <p:cNvSpPr txBox="1"/>
          <p:nvPr/>
        </p:nvSpPr>
        <p:spPr>
          <a:xfrm>
            <a:off x="3666744" y="4076580"/>
            <a:ext cx="1578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CONTACT US:</a:t>
            </a:r>
            <a:endParaRPr lang="en-US" sz="2000" dirty="0"/>
          </a:p>
        </p:txBody>
      </p:sp>
      <p:sp>
        <p:nvSpPr>
          <p:cNvPr id="54" name="TextBox 53"/>
          <p:cNvSpPr txBox="1"/>
          <p:nvPr/>
        </p:nvSpPr>
        <p:spPr>
          <a:xfrm>
            <a:off x="3200400" y="2933580"/>
            <a:ext cx="369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70C0"/>
                </a:solidFill>
              </a:rPr>
              <a:t>V.</a:t>
            </a:r>
            <a:endParaRPr lang="en-US" sz="2000">
              <a:solidFill>
                <a:srgbClr val="0070C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200400" y="3314580"/>
            <a:ext cx="458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70C0"/>
                </a:solidFill>
              </a:rPr>
              <a:t>VI.</a:t>
            </a:r>
            <a:endParaRPr lang="en-US" sz="2000">
              <a:solidFill>
                <a:srgbClr val="0070C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200400" y="3695580"/>
            <a:ext cx="522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70C0"/>
                </a:solidFill>
              </a:rPr>
              <a:t>VII.</a:t>
            </a:r>
            <a:endParaRPr lang="en-US" sz="2000">
              <a:solidFill>
                <a:srgbClr val="0070C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00400" y="4076580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70C0"/>
                </a:solidFill>
              </a:rPr>
              <a:t>VIII.</a:t>
            </a:r>
            <a:endParaRPr lang="en-US" sz="2000">
              <a:solidFill>
                <a:srgbClr val="0070C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980176" y="2171580"/>
            <a:ext cx="1999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Calibri Light" pitchFamily="34" charset="0"/>
              </a:rPr>
              <a:t>Why be involved?</a:t>
            </a:r>
            <a:endParaRPr lang="en-US" sz="2000" dirty="0">
              <a:solidFill>
                <a:srgbClr val="002060"/>
              </a:solidFill>
              <a:latin typeface="Calibri Light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980176" y="2571690"/>
            <a:ext cx="2880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Calibri Light" pitchFamily="34" charset="0"/>
              </a:rPr>
              <a:t>Challenge </a:t>
            </a:r>
            <a:r>
              <a:rPr lang="en-US" sz="2000" dirty="0">
                <a:solidFill>
                  <a:srgbClr val="002060"/>
                </a:solidFill>
                <a:latin typeface="Calibri Light" pitchFamily="34" charset="0"/>
              </a:rPr>
              <a:t>&amp;</a:t>
            </a:r>
            <a:r>
              <a:rPr lang="en-US" sz="2000" dirty="0" smtClean="0">
                <a:solidFill>
                  <a:srgbClr val="002060"/>
                </a:solidFill>
                <a:latin typeface="Calibri Light" pitchFamily="34" charset="0"/>
              </a:rPr>
              <a:t> the privilege..</a:t>
            </a:r>
            <a:endParaRPr lang="en-US" sz="2000" dirty="0">
              <a:solidFill>
                <a:srgbClr val="002060"/>
              </a:solidFill>
              <a:latin typeface="Calibri Light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980176" y="2933580"/>
            <a:ext cx="2798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Calibri Light" pitchFamily="34" charset="0"/>
              </a:rPr>
              <a:t>Clock versus the compass</a:t>
            </a:r>
            <a:endParaRPr lang="en-US" sz="2000" dirty="0">
              <a:solidFill>
                <a:srgbClr val="002060"/>
              </a:solidFill>
              <a:latin typeface="Calibri Light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980176" y="3333690"/>
            <a:ext cx="2925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Calibri Light" pitchFamily="34" charset="0"/>
              </a:rPr>
              <a:t>Ways that we can help you</a:t>
            </a:r>
            <a:endParaRPr lang="en-US" sz="2000" dirty="0">
              <a:solidFill>
                <a:srgbClr val="002060"/>
              </a:solidFill>
              <a:latin typeface="Calibri Light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980176" y="3695580"/>
            <a:ext cx="2406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Calibri Light" pitchFamily="34" charset="0"/>
              </a:rPr>
              <a:t>Ways we can minister</a:t>
            </a:r>
            <a:endParaRPr lang="en-US" sz="2000" dirty="0">
              <a:solidFill>
                <a:srgbClr val="002060"/>
              </a:solidFill>
              <a:latin typeface="Calibri Light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980176" y="4095690"/>
            <a:ext cx="26089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Calibri Light" pitchFamily="34" charset="0"/>
              </a:rPr>
              <a:t>For ideas &amp; information</a:t>
            </a:r>
            <a:endParaRPr lang="en-US" sz="2000" dirty="0">
              <a:solidFill>
                <a:srgbClr val="002060"/>
              </a:solidFill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57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8" r="10003"/>
          <a:stretch/>
        </p:blipFill>
        <p:spPr>
          <a:xfrm>
            <a:off x="3733800" y="1447801"/>
            <a:ext cx="1455815" cy="16694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r="24647"/>
          <a:stretch/>
        </p:blipFill>
        <p:spPr>
          <a:xfrm>
            <a:off x="6781800" y="1457768"/>
            <a:ext cx="1447800" cy="16595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55"/>
          <a:stretch/>
        </p:blipFill>
        <p:spPr>
          <a:xfrm>
            <a:off x="5257800" y="1447800"/>
            <a:ext cx="1447800" cy="16713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2205"/>
            <a:ext cx="2743200" cy="5364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290935"/>
            <a:ext cx="1558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Segoe UI Light" pitchFamily="34" charset="0"/>
                <a:cs typeface="Segoe UI Light" pitchFamily="34" charset="0"/>
              </a:rPr>
              <a:t>About kids</a:t>
            </a:r>
            <a:endParaRPr lang="en-US" sz="2400" dirty="0">
              <a:solidFill>
                <a:schemeClr val="bg1"/>
              </a:solidFill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828800"/>
            <a:ext cx="2080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itchFamily="34" charset="0"/>
                <a:cs typeface="Segoe UI Light" pitchFamily="34" charset="0"/>
              </a:rPr>
              <a:t>About ministry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362200"/>
            <a:ext cx="1975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itchFamily="34" charset="0"/>
                <a:cs typeface="Segoe UI Light" pitchFamily="34" charset="0"/>
              </a:rPr>
              <a:t>The challenge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Segoe UI Light" pitchFamily="34" charset="0"/>
              <a:cs typeface="Segoe UI Light" pitchFamily="34" charset="0"/>
            </a:endParaRPr>
          </a:p>
        </p:txBody>
      </p:sp>
      <p:grpSp>
        <p:nvGrpSpPr>
          <p:cNvPr id="6" name="Arrow Right"/>
          <p:cNvGrpSpPr>
            <a:grpSpLocks noChangeAspect="1"/>
          </p:cNvGrpSpPr>
          <p:nvPr/>
        </p:nvGrpSpPr>
        <p:grpSpPr>
          <a:xfrm>
            <a:off x="1371600" y="6248400"/>
            <a:ext cx="377825" cy="377825"/>
            <a:chOff x="5060314" y="4729957"/>
            <a:chExt cx="377825" cy="377825"/>
          </a:xfrm>
        </p:grpSpPr>
        <p:sp>
          <p:nvSpPr>
            <p:cNvPr id="7" name="Arrow Right Icon">
              <a:hlinkClick r:id="" action="ppaction://hlinkshowjump?jump=nextslide"/>
            </p:cNvPr>
            <p:cNvSpPr>
              <a:spLocks noChangeAspect="1"/>
            </p:cNvSpPr>
            <p:nvPr/>
          </p:nvSpPr>
          <p:spPr bwMode="auto">
            <a:xfrm>
              <a:off x="5148420" y="4845844"/>
              <a:ext cx="201612" cy="146050"/>
            </a:xfrm>
            <a:custGeom>
              <a:avLst/>
              <a:gdLst>
                <a:gd name="T0" fmla="*/ 0 w 127"/>
                <a:gd name="T1" fmla="*/ 36 h 92"/>
                <a:gd name="T2" fmla="*/ 0 w 127"/>
                <a:gd name="T3" fmla="*/ 56 h 92"/>
                <a:gd name="T4" fmla="*/ 83 w 127"/>
                <a:gd name="T5" fmla="*/ 56 h 92"/>
                <a:gd name="T6" fmla="*/ 46 w 127"/>
                <a:gd name="T7" fmla="*/ 92 h 92"/>
                <a:gd name="T8" fmla="*/ 79 w 127"/>
                <a:gd name="T9" fmla="*/ 92 h 92"/>
                <a:gd name="T10" fmla="*/ 127 w 127"/>
                <a:gd name="T11" fmla="*/ 46 h 92"/>
                <a:gd name="T12" fmla="*/ 79 w 127"/>
                <a:gd name="T13" fmla="*/ 0 h 92"/>
                <a:gd name="T14" fmla="*/ 46 w 127"/>
                <a:gd name="T15" fmla="*/ 0 h 92"/>
                <a:gd name="T16" fmla="*/ 83 w 127"/>
                <a:gd name="T17" fmla="*/ 36 h 92"/>
                <a:gd name="T18" fmla="*/ 0 w 127"/>
                <a:gd name="T19" fmla="*/ 3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92">
                  <a:moveTo>
                    <a:pt x="0" y="36"/>
                  </a:moveTo>
                  <a:lnTo>
                    <a:pt x="0" y="56"/>
                  </a:lnTo>
                  <a:lnTo>
                    <a:pt x="83" y="56"/>
                  </a:lnTo>
                  <a:lnTo>
                    <a:pt x="46" y="92"/>
                  </a:lnTo>
                  <a:lnTo>
                    <a:pt x="79" y="92"/>
                  </a:lnTo>
                  <a:lnTo>
                    <a:pt x="127" y="46"/>
                  </a:lnTo>
                  <a:lnTo>
                    <a:pt x="79" y="0"/>
                  </a:lnTo>
                  <a:lnTo>
                    <a:pt x="46" y="0"/>
                  </a:lnTo>
                  <a:lnTo>
                    <a:pt x="83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2626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  <p:sp>
          <p:nvSpPr>
            <p:cNvPr id="8" name="Circle"/>
            <p:cNvSpPr>
              <a:spLocks noChangeAspect="1" noEditPoints="1"/>
            </p:cNvSpPr>
            <p:nvPr/>
          </p:nvSpPr>
          <p:spPr bwMode="auto">
            <a:xfrm>
              <a:off x="5060314" y="4729957"/>
              <a:ext cx="377825" cy="377825"/>
            </a:xfrm>
            <a:custGeom>
              <a:avLst/>
              <a:gdLst>
                <a:gd name="T0" fmla="*/ 663 w 1327"/>
                <a:gd name="T1" fmla="*/ 0 h 1326"/>
                <a:gd name="T2" fmla="*/ 1327 w 1327"/>
                <a:gd name="T3" fmla="*/ 663 h 1326"/>
                <a:gd name="T4" fmla="*/ 663 w 1327"/>
                <a:gd name="T5" fmla="*/ 1326 h 1326"/>
                <a:gd name="T6" fmla="*/ 0 w 1327"/>
                <a:gd name="T7" fmla="*/ 663 h 1326"/>
                <a:gd name="T8" fmla="*/ 663 w 1327"/>
                <a:gd name="T9" fmla="*/ 0 h 1326"/>
                <a:gd name="T10" fmla="*/ 663 w 1327"/>
                <a:gd name="T11" fmla="*/ 85 h 1326"/>
                <a:gd name="T12" fmla="*/ 85 w 1327"/>
                <a:gd name="T13" fmla="*/ 663 h 1326"/>
                <a:gd name="T14" fmla="*/ 663 w 1327"/>
                <a:gd name="T15" fmla="*/ 1242 h 1326"/>
                <a:gd name="T16" fmla="*/ 1242 w 1327"/>
                <a:gd name="T17" fmla="*/ 663 h 1326"/>
                <a:gd name="T18" fmla="*/ 663 w 1327"/>
                <a:gd name="T19" fmla="*/ 85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7" h="1326">
                  <a:moveTo>
                    <a:pt x="663" y="0"/>
                  </a:moveTo>
                  <a:cubicBezTo>
                    <a:pt x="1030" y="0"/>
                    <a:pt x="1327" y="297"/>
                    <a:pt x="1327" y="663"/>
                  </a:cubicBezTo>
                  <a:cubicBezTo>
                    <a:pt x="1327" y="1029"/>
                    <a:pt x="1030" y="1326"/>
                    <a:pt x="663" y="1326"/>
                  </a:cubicBezTo>
                  <a:cubicBezTo>
                    <a:pt x="297" y="1326"/>
                    <a:pt x="0" y="1029"/>
                    <a:pt x="0" y="663"/>
                  </a:cubicBezTo>
                  <a:cubicBezTo>
                    <a:pt x="0" y="297"/>
                    <a:pt x="297" y="0"/>
                    <a:pt x="663" y="0"/>
                  </a:cubicBezTo>
                  <a:close/>
                  <a:moveTo>
                    <a:pt x="663" y="85"/>
                  </a:moveTo>
                  <a:cubicBezTo>
                    <a:pt x="344" y="85"/>
                    <a:pt x="85" y="344"/>
                    <a:pt x="85" y="663"/>
                  </a:cubicBezTo>
                  <a:cubicBezTo>
                    <a:pt x="85" y="983"/>
                    <a:pt x="344" y="1242"/>
                    <a:pt x="663" y="1242"/>
                  </a:cubicBezTo>
                  <a:cubicBezTo>
                    <a:pt x="983" y="1242"/>
                    <a:pt x="1242" y="983"/>
                    <a:pt x="1242" y="663"/>
                  </a:cubicBezTo>
                  <a:cubicBezTo>
                    <a:pt x="1242" y="344"/>
                    <a:pt x="983" y="85"/>
                    <a:pt x="663" y="85"/>
                  </a:cubicBez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</p:grpSp>
      <p:grpSp>
        <p:nvGrpSpPr>
          <p:cNvPr id="9" name="Arrow Left"/>
          <p:cNvGrpSpPr>
            <a:grpSpLocks noChangeAspect="1"/>
          </p:cNvGrpSpPr>
          <p:nvPr/>
        </p:nvGrpSpPr>
        <p:grpSpPr>
          <a:xfrm>
            <a:off x="914400" y="6248400"/>
            <a:ext cx="377825" cy="377825"/>
            <a:chOff x="5450045" y="4756945"/>
            <a:chExt cx="377825" cy="377825"/>
          </a:xfrm>
        </p:grpSpPr>
        <p:sp>
          <p:nvSpPr>
            <p:cNvPr id="10" name="Arrow Left Icon">
              <a:hlinkClick r:id="" action="ppaction://hlinkshowjump?jump=previousslide"/>
            </p:cNvPr>
            <p:cNvSpPr>
              <a:spLocks noChangeAspect="1"/>
            </p:cNvSpPr>
            <p:nvPr/>
          </p:nvSpPr>
          <p:spPr bwMode="auto">
            <a:xfrm>
              <a:off x="5538151" y="4872832"/>
              <a:ext cx="201612" cy="146050"/>
            </a:xfrm>
            <a:custGeom>
              <a:avLst/>
              <a:gdLst>
                <a:gd name="T0" fmla="*/ 127 w 127"/>
                <a:gd name="T1" fmla="*/ 36 h 92"/>
                <a:gd name="T2" fmla="*/ 127 w 127"/>
                <a:gd name="T3" fmla="*/ 56 h 92"/>
                <a:gd name="T4" fmla="*/ 44 w 127"/>
                <a:gd name="T5" fmla="*/ 56 h 92"/>
                <a:gd name="T6" fmla="*/ 81 w 127"/>
                <a:gd name="T7" fmla="*/ 92 h 92"/>
                <a:gd name="T8" fmla="*/ 48 w 127"/>
                <a:gd name="T9" fmla="*/ 92 h 92"/>
                <a:gd name="T10" fmla="*/ 0 w 127"/>
                <a:gd name="T11" fmla="*/ 46 h 92"/>
                <a:gd name="T12" fmla="*/ 48 w 127"/>
                <a:gd name="T13" fmla="*/ 0 h 92"/>
                <a:gd name="T14" fmla="*/ 81 w 127"/>
                <a:gd name="T15" fmla="*/ 0 h 92"/>
                <a:gd name="T16" fmla="*/ 44 w 127"/>
                <a:gd name="T17" fmla="*/ 36 h 92"/>
                <a:gd name="T18" fmla="*/ 127 w 127"/>
                <a:gd name="T19" fmla="*/ 3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92">
                  <a:moveTo>
                    <a:pt x="127" y="36"/>
                  </a:moveTo>
                  <a:lnTo>
                    <a:pt x="127" y="56"/>
                  </a:lnTo>
                  <a:lnTo>
                    <a:pt x="44" y="56"/>
                  </a:lnTo>
                  <a:lnTo>
                    <a:pt x="81" y="92"/>
                  </a:lnTo>
                  <a:lnTo>
                    <a:pt x="48" y="92"/>
                  </a:lnTo>
                  <a:lnTo>
                    <a:pt x="0" y="46"/>
                  </a:lnTo>
                  <a:lnTo>
                    <a:pt x="48" y="0"/>
                  </a:lnTo>
                  <a:lnTo>
                    <a:pt x="81" y="0"/>
                  </a:lnTo>
                  <a:lnTo>
                    <a:pt x="44" y="36"/>
                  </a:lnTo>
                  <a:lnTo>
                    <a:pt x="127" y="36"/>
                  </a:lnTo>
                  <a:close/>
                </a:path>
              </a:pathLst>
            </a:custGeom>
            <a:solidFill>
              <a:srgbClr val="2626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  <p:sp>
          <p:nvSpPr>
            <p:cNvPr id="11" name="Circle"/>
            <p:cNvSpPr>
              <a:spLocks noChangeAspect="1" noEditPoints="1"/>
            </p:cNvSpPr>
            <p:nvPr/>
          </p:nvSpPr>
          <p:spPr bwMode="auto">
            <a:xfrm>
              <a:off x="5450045" y="4756945"/>
              <a:ext cx="377825" cy="377825"/>
            </a:xfrm>
            <a:custGeom>
              <a:avLst/>
              <a:gdLst>
                <a:gd name="T0" fmla="*/ 663 w 1327"/>
                <a:gd name="T1" fmla="*/ 0 h 1326"/>
                <a:gd name="T2" fmla="*/ 1327 w 1327"/>
                <a:gd name="T3" fmla="*/ 663 h 1326"/>
                <a:gd name="T4" fmla="*/ 663 w 1327"/>
                <a:gd name="T5" fmla="*/ 1326 h 1326"/>
                <a:gd name="T6" fmla="*/ 0 w 1327"/>
                <a:gd name="T7" fmla="*/ 663 h 1326"/>
                <a:gd name="T8" fmla="*/ 663 w 1327"/>
                <a:gd name="T9" fmla="*/ 0 h 1326"/>
                <a:gd name="T10" fmla="*/ 663 w 1327"/>
                <a:gd name="T11" fmla="*/ 85 h 1326"/>
                <a:gd name="T12" fmla="*/ 85 w 1327"/>
                <a:gd name="T13" fmla="*/ 663 h 1326"/>
                <a:gd name="T14" fmla="*/ 663 w 1327"/>
                <a:gd name="T15" fmla="*/ 1242 h 1326"/>
                <a:gd name="T16" fmla="*/ 1242 w 1327"/>
                <a:gd name="T17" fmla="*/ 663 h 1326"/>
                <a:gd name="T18" fmla="*/ 663 w 1327"/>
                <a:gd name="T19" fmla="*/ 85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7" h="1326">
                  <a:moveTo>
                    <a:pt x="663" y="0"/>
                  </a:moveTo>
                  <a:cubicBezTo>
                    <a:pt x="1030" y="0"/>
                    <a:pt x="1327" y="297"/>
                    <a:pt x="1327" y="663"/>
                  </a:cubicBezTo>
                  <a:cubicBezTo>
                    <a:pt x="1327" y="1029"/>
                    <a:pt x="1030" y="1326"/>
                    <a:pt x="663" y="1326"/>
                  </a:cubicBezTo>
                  <a:cubicBezTo>
                    <a:pt x="297" y="1326"/>
                    <a:pt x="0" y="1029"/>
                    <a:pt x="0" y="663"/>
                  </a:cubicBezTo>
                  <a:cubicBezTo>
                    <a:pt x="0" y="297"/>
                    <a:pt x="297" y="0"/>
                    <a:pt x="663" y="0"/>
                  </a:cubicBezTo>
                  <a:close/>
                  <a:moveTo>
                    <a:pt x="663" y="85"/>
                  </a:moveTo>
                  <a:cubicBezTo>
                    <a:pt x="344" y="85"/>
                    <a:pt x="85" y="344"/>
                    <a:pt x="85" y="663"/>
                  </a:cubicBezTo>
                  <a:cubicBezTo>
                    <a:pt x="85" y="983"/>
                    <a:pt x="344" y="1242"/>
                    <a:pt x="663" y="1242"/>
                  </a:cubicBezTo>
                  <a:cubicBezTo>
                    <a:pt x="983" y="1242"/>
                    <a:pt x="1242" y="983"/>
                    <a:pt x="1242" y="663"/>
                  </a:cubicBezTo>
                  <a:cubicBezTo>
                    <a:pt x="1242" y="344"/>
                    <a:pt x="983" y="85"/>
                    <a:pt x="663" y="85"/>
                  </a:cubicBez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468620" y="299591"/>
            <a:ext cx="1313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j-lt"/>
                <a:cs typeface="Segoe UI Light" pitchFamily="34" charset="0"/>
              </a:rPr>
              <a:t>ABOUT </a:t>
            </a:r>
            <a:endParaRPr lang="en-US" sz="2800" dirty="0">
              <a:latin typeface="+mj-lt"/>
              <a:cs typeface="Segoe UI Ligh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17186" y="643159"/>
            <a:ext cx="1016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9AAC"/>
                </a:solidFill>
                <a:latin typeface="Calibri Light" pitchFamily="34" charset="0"/>
                <a:cs typeface="Segoe UI Light" pitchFamily="34" charset="0"/>
              </a:rPr>
              <a:t>children</a:t>
            </a:r>
            <a:endParaRPr lang="en-US" sz="2000" dirty="0">
              <a:solidFill>
                <a:srgbClr val="009AAC"/>
              </a:solidFill>
              <a:latin typeface="Calibri Light" pitchFamily="34" charset="0"/>
              <a:cs typeface="Segoe UI Light" pitchFamily="34" charset="0"/>
            </a:endParaRPr>
          </a:p>
        </p:txBody>
      </p:sp>
      <p:sp>
        <p:nvSpPr>
          <p:cNvPr id="19" name="Item Content 1"/>
          <p:cNvSpPr>
            <a:spLocks/>
          </p:cNvSpPr>
          <p:nvPr/>
        </p:nvSpPr>
        <p:spPr bwMode="auto">
          <a:xfrm>
            <a:off x="3200400" y="3377386"/>
            <a:ext cx="5562600" cy="1585049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en-US" sz="2200" noProof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  <a:ea typeface="Segoe UI" pitchFamily="34" charset="0"/>
                <a:cs typeface="Segoe UI Light" pitchFamily="34" charset="0"/>
              </a:rPr>
              <a:t>A rose can say ‘I love you’,</a:t>
            </a:r>
          </a:p>
          <a:p>
            <a:pPr algn="just">
              <a:spcAft>
                <a:spcPts val="600"/>
              </a:spcAft>
            </a:pPr>
            <a:r>
              <a:rPr lang="en-US" sz="2200" noProof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  <a:ea typeface="Segoe UI" pitchFamily="34" charset="0"/>
                <a:cs typeface="Segoe UI Light" pitchFamily="34" charset="0"/>
              </a:rPr>
              <a:t>Orchids can enthrall,</a:t>
            </a:r>
          </a:p>
          <a:p>
            <a:pPr algn="just">
              <a:spcAft>
                <a:spcPts val="600"/>
              </a:spcAft>
            </a:pPr>
            <a:r>
              <a:rPr lang="en-US" sz="2200" noProof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  <a:ea typeface="Segoe UI" pitchFamily="34" charset="0"/>
                <a:cs typeface="Segoe UI Light" pitchFamily="34" charset="0"/>
              </a:rPr>
              <a:t>But a weed bouquet in a chubby fist-</a:t>
            </a:r>
          </a:p>
          <a:p>
            <a:pPr algn="just">
              <a:spcAft>
                <a:spcPts val="600"/>
              </a:spcAft>
            </a:pPr>
            <a:r>
              <a:rPr lang="en-US" sz="2200" noProof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  <a:ea typeface="Segoe UI" pitchFamily="34" charset="0"/>
                <a:cs typeface="Segoe UI Light" pitchFamily="34" charset="0"/>
              </a:rPr>
              <a:t>Yes, that says it all.</a:t>
            </a:r>
            <a:endParaRPr lang="en-US" sz="2200" noProof="1">
              <a:solidFill>
                <a:schemeClr val="tx1">
                  <a:lumMod val="65000"/>
                  <a:lumOff val="35000"/>
                </a:schemeClr>
              </a:solidFill>
              <a:latin typeface="Calibri Light" pitchFamily="34" charset="0"/>
              <a:ea typeface="Segoe UI" pitchFamily="34" charset="0"/>
              <a:cs typeface="Segoe UI Ligh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24200" y="6367046"/>
            <a:ext cx="23055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Segoe UI Light" pitchFamily="34" charset="0"/>
              </a:rPr>
              <a:t>www.newchapter.com.au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Segoe UI Ligh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94135" y="6367046"/>
            <a:ext cx="575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Segoe UI Light" pitchFamily="34" charset="0"/>
              </a:rPr>
              <a:t>4/14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Segoe UI Light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200400" y="6324600"/>
            <a:ext cx="55626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-54811" y="284202"/>
            <a:ext cx="2783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MinistryMemo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53200" y="54057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smtClean="0">
                <a:latin typeface="Segoe UI Light" pitchFamily="34" charset="0"/>
                <a:cs typeface="Segoe UI Light" pitchFamily="34" charset="0"/>
              </a:rPr>
              <a:t>Quotes</a:t>
            </a:r>
            <a:endParaRPr lang="en-US" sz="2400" i="1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57750" y="5147846"/>
            <a:ext cx="12025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Segoe UI" pitchFamily="34" charset="0"/>
                <a:cs typeface="Segoe UI" pitchFamily="34" charset="0"/>
              </a:rPr>
              <a:t>About kids:</a:t>
            </a:r>
            <a:endParaRPr lang="en-US" sz="160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34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2"/>
          <a:stretch/>
        </p:blipFill>
        <p:spPr>
          <a:xfrm>
            <a:off x="563537" y="2263450"/>
            <a:ext cx="2332063" cy="2994349"/>
          </a:xfrm>
          <a:prstGeom prst="rect">
            <a:avLst/>
          </a:prstGeom>
        </p:spPr>
      </p:pic>
      <p:grpSp>
        <p:nvGrpSpPr>
          <p:cNvPr id="14" name="Arrow Right"/>
          <p:cNvGrpSpPr>
            <a:grpSpLocks noChangeAspect="1"/>
          </p:cNvGrpSpPr>
          <p:nvPr/>
        </p:nvGrpSpPr>
        <p:grpSpPr>
          <a:xfrm>
            <a:off x="8305800" y="484632"/>
            <a:ext cx="377825" cy="377825"/>
            <a:chOff x="5060314" y="4729957"/>
            <a:chExt cx="377825" cy="377825"/>
          </a:xfrm>
          <a:solidFill>
            <a:schemeClr val="bg1"/>
          </a:solidFill>
        </p:grpSpPr>
        <p:sp>
          <p:nvSpPr>
            <p:cNvPr id="15" name="Arrow Right Icon">
              <a:hlinkClick r:id="" action="ppaction://hlinkshowjump?jump=nextslide"/>
            </p:cNvPr>
            <p:cNvSpPr>
              <a:spLocks noChangeAspect="1"/>
            </p:cNvSpPr>
            <p:nvPr/>
          </p:nvSpPr>
          <p:spPr bwMode="auto">
            <a:xfrm>
              <a:off x="5148420" y="4845844"/>
              <a:ext cx="201612" cy="146050"/>
            </a:xfrm>
            <a:custGeom>
              <a:avLst/>
              <a:gdLst>
                <a:gd name="T0" fmla="*/ 0 w 127"/>
                <a:gd name="T1" fmla="*/ 36 h 92"/>
                <a:gd name="T2" fmla="*/ 0 w 127"/>
                <a:gd name="T3" fmla="*/ 56 h 92"/>
                <a:gd name="T4" fmla="*/ 83 w 127"/>
                <a:gd name="T5" fmla="*/ 56 h 92"/>
                <a:gd name="T6" fmla="*/ 46 w 127"/>
                <a:gd name="T7" fmla="*/ 92 h 92"/>
                <a:gd name="T8" fmla="*/ 79 w 127"/>
                <a:gd name="T9" fmla="*/ 92 h 92"/>
                <a:gd name="T10" fmla="*/ 127 w 127"/>
                <a:gd name="T11" fmla="*/ 46 h 92"/>
                <a:gd name="T12" fmla="*/ 79 w 127"/>
                <a:gd name="T13" fmla="*/ 0 h 92"/>
                <a:gd name="T14" fmla="*/ 46 w 127"/>
                <a:gd name="T15" fmla="*/ 0 h 92"/>
                <a:gd name="T16" fmla="*/ 83 w 127"/>
                <a:gd name="T17" fmla="*/ 36 h 92"/>
                <a:gd name="T18" fmla="*/ 0 w 127"/>
                <a:gd name="T19" fmla="*/ 3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92">
                  <a:moveTo>
                    <a:pt x="0" y="36"/>
                  </a:moveTo>
                  <a:lnTo>
                    <a:pt x="0" y="56"/>
                  </a:lnTo>
                  <a:lnTo>
                    <a:pt x="83" y="56"/>
                  </a:lnTo>
                  <a:lnTo>
                    <a:pt x="46" y="92"/>
                  </a:lnTo>
                  <a:lnTo>
                    <a:pt x="79" y="92"/>
                  </a:lnTo>
                  <a:lnTo>
                    <a:pt x="127" y="46"/>
                  </a:lnTo>
                  <a:lnTo>
                    <a:pt x="79" y="0"/>
                  </a:lnTo>
                  <a:lnTo>
                    <a:pt x="46" y="0"/>
                  </a:lnTo>
                  <a:lnTo>
                    <a:pt x="83" y="36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  <p:sp>
          <p:nvSpPr>
            <p:cNvPr id="16" name="Circle"/>
            <p:cNvSpPr>
              <a:spLocks noChangeAspect="1" noEditPoints="1"/>
            </p:cNvSpPr>
            <p:nvPr/>
          </p:nvSpPr>
          <p:spPr bwMode="auto">
            <a:xfrm>
              <a:off x="5060314" y="4729957"/>
              <a:ext cx="377825" cy="377825"/>
            </a:xfrm>
            <a:custGeom>
              <a:avLst/>
              <a:gdLst>
                <a:gd name="T0" fmla="*/ 663 w 1327"/>
                <a:gd name="T1" fmla="*/ 0 h 1326"/>
                <a:gd name="T2" fmla="*/ 1327 w 1327"/>
                <a:gd name="T3" fmla="*/ 663 h 1326"/>
                <a:gd name="T4" fmla="*/ 663 w 1327"/>
                <a:gd name="T5" fmla="*/ 1326 h 1326"/>
                <a:gd name="T6" fmla="*/ 0 w 1327"/>
                <a:gd name="T7" fmla="*/ 663 h 1326"/>
                <a:gd name="T8" fmla="*/ 663 w 1327"/>
                <a:gd name="T9" fmla="*/ 0 h 1326"/>
                <a:gd name="T10" fmla="*/ 663 w 1327"/>
                <a:gd name="T11" fmla="*/ 85 h 1326"/>
                <a:gd name="T12" fmla="*/ 85 w 1327"/>
                <a:gd name="T13" fmla="*/ 663 h 1326"/>
                <a:gd name="T14" fmla="*/ 663 w 1327"/>
                <a:gd name="T15" fmla="*/ 1242 h 1326"/>
                <a:gd name="T16" fmla="*/ 1242 w 1327"/>
                <a:gd name="T17" fmla="*/ 663 h 1326"/>
                <a:gd name="T18" fmla="*/ 663 w 1327"/>
                <a:gd name="T19" fmla="*/ 85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7" h="1326">
                  <a:moveTo>
                    <a:pt x="663" y="0"/>
                  </a:moveTo>
                  <a:cubicBezTo>
                    <a:pt x="1030" y="0"/>
                    <a:pt x="1327" y="297"/>
                    <a:pt x="1327" y="663"/>
                  </a:cubicBezTo>
                  <a:cubicBezTo>
                    <a:pt x="1327" y="1029"/>
                    <a:pt x="1030" y="1326"/>
                    <a:pt x="663" y="1326"/>
                  </a:cubicBezTo>
                  <a:cubicBezTo>
                    <a:pt x="297" y="1326"/>
                    <a:pt x="0" y="1029"/>
                    <a:pt x="0" y="663"/>
                  </a:cubicBezTo>
                  <a:cubicBezTo>
                    <a:pt x="0" y="297"/>
                    <a:pt x="297" y="0"/>
                    <a:pt x="663" y="0"/>
                  </a:cubicBezTo>
                  <a:close/>
                  <a:moveTo>
                    <a:pt x="663" y="85"/>
                  </a:moveTo>
                  <a:cubicBezTo>
                    <a:pt x="344" y="85"/>
                    <a:pt x="85" y="344"/>
                    <a:pt x="85" y="663"/>
                  </a:cubicBezTo>
                  <a:cubicBezTo>
                    <a:pt x="85" y="983"/>
                    <a:pt x="344" y="1242"/>
                    <a:pt x="663" y="1242"/>
                  </a:cubicBezTo>
                  <a:cubicBezTo>
                    <a:pt x="983" y="1242"/>
                    <a:pt x="1242" y="983"/>
                    <a:pt x="1242" y="663"/>
                  </a:cubicBezTo>
                  <a:cubicBezTo>
                    <a:pt x="1242" y="344"/>
                    <a:pt x="983" y="85"/>
                    <a:pt x="663" y="8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</p:grpSp>
      <p:grpSp>
        <p:nvGrpSpPr>
          <p:cNvPr id="17" name="Arrow Left"/>
          <p:cNvGrpSpPr>
            <a:grpSpLocks noChangeAspect="1"/>
          </p:cNvGrpSpPr>
          <p:nvPr/>
        </p:nvGrpSpPr>
        <p:grpSpPr>
          <a:xfrm>
            <a:off x="460375" y="484632"/>
            <a:ext cx="377825" cy="377825"/>
            <a:chOff x="5450045" y="4756945"/>
            <a:chExt cx="377825" cy="377825"/>
          </a:xfrm>
          <a:solidFill>
            <a:schemeClr val="bg1"/>
          </a:solidFill>
        </p:grpSpPr>
        <p:sp>
          <p:nvSpPr>
            <p:cNvPr id="18" name="Arrow Left Icon">
              <a:hlinkClick r:id="" action="ppaction://hlinkshowjump?jump=previousslide"/>
            </p:cNvPr>
            <p:cNvSpPr>
              <a:spLocks noChangeAspect="1"/>
            </p:cNvSpPr>
            <p:nvPr/>
          </p:nvSpPr>
          <p:spPr bwMode="auto">
            <a:xfrm>
              <a:off x="5538151" y="4872832"/>
              <a:ext cx="201612" cy="146050"/>
            </a:xfrm>
            <a:custGeom>
              <a:avLst/>
              <a:gdLst>
                <a:gd name="T0" fmla="*/ 127 w 127"/>
                <a:gd name="T1" fmla="*/ 36 h 92"/>
                <a:gd name="T2" fmla="*/ 127 w 127"/>
                <a:gd name="T3" fmla="*/ 56 h 92"/>
                <a:gd name="T4" fmla="*/ 44 w 127"/>
                <a:gd name="T5" fmla="*/ 56 h 92"/>
                <a:gd name="T6" fmla="*/ 81 w 127"/>
                <a:gd name="T7" fmla="*/ 92 h 92"/>
                <a:gd name="T8" fmla="*/ 48 w 127"/>
                <a:gd name="T9" fmla="*/ 92 h 92"/>
                <a:gd name="T10" fmla="*/ 0 w 127"/>
                <a:gd name="T11" fmla="*/ 46 h 92"/>
                <a:gd name="T12" fmla="*/ 48 w 127"/>
                <a:gd name="T13" fmla="*/ 0 h 92"/>
                <a:gd name="T14" fmla="*/ 81 w 127"/>
                <a:gd name="T15" fmla="*/ 0 h 92"/>
                <a:gd name="T16" fmla="*/ 44 w 127"/>
                <a:gd name="T17" fmla="*/ 36 h 92"/>
                <a:gd name="T18" fmla="*/ 127 w 127"/>
                <a:gd name="T19" fmla="*/ 3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92">
                  <a:moveTo>
                    <a:pt x="127" y="36"/>
                  </a:moveTo>
                  <a:lnTo>
                    <a:pt x="127" y="56"/>
                  </a:lnTo>
                  <a:lnTo>
                    <a:pt x="44" y="56"/>
                  </a:lnTo>
                  <a:lnTo>
                    <a:pt x="81" y="92"/>
                  </a:lnTo>
                  <a:lnTo>
                    <a:pt x="48" y="92"/>
                  </a:lnTo>
                  <a:lnTo>
                    <a:pt x="0" y="46"/>
                  </a:lnTo>
                  <a:lnTo>
                    <a:pt x="48" y="0"/>
                  </a:lnTo>
                  <a:lnTo>
                    <a:pt x="81" y="0"/>
                  </a:lnTo>
                  <a:lnTo>
                    <a:pt x="44" y="36"/>
                  </a:lnTo>
                  <a:lnTo>
                    <a:pt x="127" y="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  <p:sp>
          <p:nvSpPr>
            <p:cNvPr id="19" name="Circle"/>
            <p:cNvSpPr>
              <a:spLocks noChangeAspect="1" noEditPoints="1"/>
            </p:cNvSpPr>
            <p:nvPr/>
          </p:nvSpPr>
          <p:spPr bwMode="auto">
            <a:xfrm>
              <a:off x="5450045" y="4756945"/>
              <a:ext cx="377825" cy="377825"/>
            </a:xfrm>
            <a:custGeom>
              <a:avLst/>
              <a:gdLst>
                <a:gd name="T0" fmla="*/ 663 w 1327"/>
                <a:gd name="T1" fmla="*/ 0 h 1326"/>
                <a:gd name="T2" fmla="*/ 1327 w 1327"/>
                <a:gd name="T3" fmla="*/ 663 h 1326"/>
                <a:gd name="T4" fmla="*/ 663 w 1327"/>
                <a:gd name="T5" fmla="*/ 1326 h 1326"/>
                <a:gd name="T6" fmla="*/ 0 w 1327"/>
                <a:gd name="T7" fmla="*/ 663 h 1326"/>
                <a:gd name="T8" fmla="*/ 663 w 1327"/>
                <a:gd name="T9" fmla="*/ 0 h 1326"/>
                <a:gd name="T10" fmla="*/ 663 w 1327"/>
                <a:gd name="T11" fmla="*/ 85 h 1326"/>
                <a:gd name="T12" fmla="*/ 85 w 1327"/>
                <a:gd name="T13" fmla="*/ 663 h 1326"/>
                <a:gd name="T14" fmla="*/ 663 w 1327"/>
                <a:gd name="T15" fmla="*/ 1242 h 1326"/>
                <a:gd name="T16" fmla="*/ 1242 w 1327"/>
                <a:gd name="T17" fmla="*/ 663 h 1326"/>
                <a:gd name="T18" fmla="*/ 663 w 1327"/>
                <a:gd name="T19" fmla="*/ 85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7" h="1326">
                  <a:moveTo>
                    <a:pt x="663" y="0"/>
                  </a:moveTo>
                  <a:cubicBezTo>
                    <a:pt x="1030" y="0"/>
                    <a:pt x="1327" y="297"/>
                    <a:pt x="1327" y="663"/>
                  </a:cubicBezTo>
                  <a:cubicBezTo>
                    <a:pt x="1327" y="1029"/>
                    <a:pt x="1030" y="1326"/>
                    <a:pt x="663" y="1326"/>
                  </a:cubicBezTo>
                  <a:cubicBezTo>
                    <a:pt x="297" y="1326"/>
                    <a:pt x="0" y="1029"/>
                    <a:pt x="0" y="663"/>
                  </a:cubicBezTo>
                  <a:cubicBezTo>
                    <a:pt x="0" y="297"/>
                    <a:pt x="297" y="0"/>
                    <a:pt x="663" y="0"/>
                  </a:cubicBezTo>
                  <a:close/>
                  <a:moveTo>
                    <a:pt x="663" y="85"/>
                  </a:moveTo>
                  <a:cubicBezTo>
                    <a:pt x="344" y="85"/>
                    <a:pt x="85" y="344"/>
                    <a:pt x="85" y="663"/>
                  </a:cubicBezTo>
                  <a:cubicBezTo>
                    <a:pt x="85" y="983"/>
                    <a:pt x="344" y="1242"/>
                    <a:pt x="663" y="1242"/>
                  </a:cubicBezTo>
                  <a:cubicBezTo>
                    <a:pt x="983" y="1242"/>
                    <a:pt x="1242" y="983"/>
                    <a:pt x="1242" y="663"/>
                  </a:cubicBezTo>
                  <a:cubicBezTo>
                    <a:pt x="1242" y="344"/>
                    <a:pt x="983" y="85"/>
                    <a:pt x="663" y="8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429000" y="452735"/>
            <a:ext cx="1377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Segoe UI Light" pitchFamily="34" charset="0"/>
                <a:cs typeface="Segoe UI Light" pitchFamily="34" charset="0"/>
              </a:rPr>
              <a:t> QUOTES</a:t>
            </a:r>
            <a:endParaRPr lang="en-US" sz="2400" dirty="0">
              <a:solidFill>
                <a:schemeClr val="bg1"/>
              </a:solidFill>
              <a:latin typeface="Segoe UI Light" pitchFamily="34" charset="0"/>
              <a:cs typeface="Segoe UI Light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51247" y="6324600"/>
            <a:ext cx="824150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81000" y="6367046"/>
            <a:ext cx="23055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Segoe UI Light" pitchFamily="34" charset="0"/>
              </a:rPr>
              <a:t>www.newchapter.com.au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Segoe UI Light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159206" y="6367046"/>
            <a:ext cx="575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Segoe UI Light" pitchFamily="34" charset="0"/>
              </a:rPr>
              <a:t>5/14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Segoe UI Light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79435" y="381000"/>
            <a:ext cx="22536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MinistryMemo</a:t>
            </a: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.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032484" y="2099608"/>
            <a:ext cx="55365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  <a:cs typeface="Segoe UI Light" pitchFamily="34" charset="0"/>
              </a:rPr>
              <a:t>A child can ask questions a wise man</a:t>
            </a:r>
          </a:p>
          <a:p>
            <a:r>
              <a:rPr lang="en-US" sz="2800" dirty="0" smtClean="0">
                <a:latin typeface="Calibri" pitchFamily="34" charset="0"/>
                <a:cs typeface="Segoe UI Light" pitchFamily="34" charset="0"/>
              </a:rPr>
              <a:t> cannot answer.</a:t>
            </a:r>
            <a:endParaRPr lang="en-US" sz="2800" dirty="0">
              <a:latin typeface="Calibri" pitchFamily="34" charset="0"/>
              <a:cs typeface="Segoe UI Light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032485" y="3318808"/>
            <a:ext cx="533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noProof="1" smtClean="0">
                <a:latin typeface="Calibri" pitchFamily="34" charset="0"/>
                <a:ea typeface="Segoe UI" pitchFamily="34" charset="0"/>
                <a:cs typeface="Segoe UI Light" pitchFamily="34" charset="0"/>
              </a:rPr>
              <a:t>Children who attend church as a child and learn the Bible when they are young have a much greater chance of having a relationship with Christ as adults.</a:t>
            </a:r>
            <a:endParaRPr lang="en-US" sz="2000" noProof="1">
              <a:solidFill>
                <a:srgbClr val="0070C0"/>
              </a:solidFill>
              <a:latin typeface="Calibri" pitchFamily="34" charset="0"/>
              <a:ea typeface="Segoe UI" pitchFamily="34" charset="0"/>
              <a:cs typeface="Segoe UI Light" pitchFamily="34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3124200" y="3200400"/>
            <a:ext cx="5104392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Quote Icon"/>
          <p:cNvSpPr>
            <a:spLocks noChangeAspect="1" noEditPoints="1"/>
          </p:cNvSpPr>
          <p:nvPr/>
        </p:nvSpPr>
        <p:spPr bwMode="auto">
          <a:xfrm>
            <a:off x="325562" y="2023408"/>
            <a:ext cx="647450" cy="561839"/>
          </a:xfrm>
          <a:custGeom>
            <a:avLst/>
            <a:gdLst>
              <a:gd name="T0" fmla="*/ 676 w 676"/>
              <a:gd name="T1" fmla="*/ 108 h 580"/>
              <a:gd name="T2" fmla="*/ 536 w 676"/>
              <a:gd name="T3" fmla="*/ 354 h 580"/>
              <a:gd name="T4" fmla="*/ 649 w 676"/>
              <a:gd name="T5" fmla="*/ 354 h 580"/>
              <a:gd name="T6" fmla="*/ 649 w 676"/>
              <a:gd name="T7" fmla="*/ 580 h 580"/>
              <a:gd name="T8" fmla="*/ 395 w 676"/>
              <a:gd name="T9" fmla="*/ 580 h 580"/>
              <a:gd name="T10" fmla="*/ 395 w 676"/>
              <a:gd name="T11" fmla="*/ 370 h 580"/>
              <a:gd name="T12" fmla="*/ 416 w 676"/>
              <a:gd name="T13" fmla="*/ 210 h 580"/>
              <a:gd name="T14" fmla="*/ 474 w 676"/>
              <a:gd name="T15" fmla="*/ 108 h 580"/>
              <a:gd name="T16" fmla="*/ 618 w 676"/>
              <a:gd name="T17" fmla="*/ 0 h 580"/>
              <a:gd name="T18" fmla="*/ 676 w 676"/>
              <a:gd name="T19" fmla="*/ 108 h 580"/>
              <a:gd name="T20" fmla="*/ 281 w 676"/>
              <a:gd name="T21" fmla="*/ 108 h 580"/>
              <a:gd name="T22" fmla="*/ 141 w 676"/>
              <a:gd name="T23" fmla="*/ 354 h 580"/>
              <a:gd name="T24" fmla="*/ 254 w 676"/>
              <a:gd name="T25" fmla="*/ 354 h 580"/>
              <a:gd name="T26" fmla="*/ 254 w 676"/>
              <a:gd name="T27" fmla="*/ 580 h 580"/>
              <a:gd name="T28" fmla="*/ 0 w 676"/>
              <a:gd name="T29" fmla="*/ 580 h 580"/>
              <a:gd name="T30" fmla="*/ 0 w 676"/>
              <a:gd name="T31" fmla="*/ 370 h 580"/>
              <a:gd name="T32" fmla="*/ 21 w 676"/>
              <a:gd name="T33" fmla="*/ 210 h 580"/>
              <a:gd name="T34" fmla="*/ 78 w 676"/>
              <a:gd name="T35" fmla="*/ 108 h 580"/>
              <a:gd name="T36" fmla="*/ 223 w 676"/>
              <a:gd name="T37" fmla="*/ 0 h 580"/>
              <a:gd name="T38" fmla="*/ 281 w 676"/>
              <a:gd name="T39" fmla="*/ 108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76" h="580">
                <a:moveTo>
                  <a:pt x="676" y="108"/>
                </a:moveTo>
                <a:cubicBezTo>
                  <a:pt x="587" y="144"/>
                  <a:pt x="537" y="228"/>
                  <a:pt x="536" y="354"/>
                </a:cubicBezTo>
                <a:lnTo>
                  <a:pt x="649" y="354"/>
                </a:lnTo>
                <a:lnTo>
                  <a:pt x="649" y="580"/>
                </a:lnTo>
                <a:lnTo>
                  <a:pt x="395" y="580"/>
                </a:lnTo>
                <a:lnTo>
                  <a:pt x="395" y="370"/>
                </a:lnTo>
                <a:cubicBezTo>
                  <a:pt x="395" y="311"/>
                  <a:pt x="409" y="254"/>
                  <a:pt x="416" y="210"/>
                </a:cubicBezTo>
                <a:cubicBezTo>
                  <a:pt x="423" y="167"/>
                  <a:pt x="443" y="151"/>
                  <a:pt x="474" y="108"/>
                </a:cubicBezTo>
                <a:cubicBezTo>
                  <a:pt x="505" y="64"/>
                  <a:pt x="553" y="28"/>
                  <a:pt x="618" y="0"/>
                </a:cubicBezTo>
                <a:lnTo>
                  <a:pt x="676" y="108"/>
                </a:lnTo>
                <a:close/>
                <a:moveTo>
                  <a:pt x="281" y="108"/>
                </a:moveTo>
                <a:cubicBezTo>
                  <a:pt x="192" y="144"/>
                  <a:pt x="143" y="228"/>
                  <a:pt x="141" y="354"/>
                </a:cubicBezTo>
                <a:lnTo>
                  <a:pt x="254" y="354"/>
                </a:lnTo>
                <a:lnTo>
                  <a:pt x="254" y="580"/>
                </a:lnTo>
                <a:lnTo>
                  <a:pt x="0" y="580"/>
                </a:lnTo>
                <a:lnTo>
                  <a:pt x="0" y="370"/>
                </a:lnTo>
                <a:cubicBezTo>
                  <a:pt x="0" y="311"/>
                  <a:pt x="14" y="254"/>
                  <a:pt x="21" y="210"/>
                </a:cubicBezTo>
                <a:cubicBezTo>
                  <a:pt x="28" y="167"/>
                  <a:pt x="47" y="151"/>
                  <a:pt x="78" y="108"/>
                </a:cubicBezTo>
                <a:cubicBezTo>
                  <a:pt x="109" y="64"/>
                  <a:pt x="157" y="28"/>
                  <a:pt x="223" y="0"/>
                </a:cubicBezTo>
                <a:lnTo>
                  <a:pt x="281" y="108"/>
                </a:lnTo>
                <a:close/>
              </a:path>
            </a:pathLst>
          </a:custGeom>
          <a:solidFill>
            <a:srgbClr val="FF33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592891154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016" y="2993990"/>
            <a:ext cx="1522325" cy="9768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1" r="7127" b="13676"/>
          <a:stretch/>
        </p:blipFill>
        <p:spPr>
          <a:xfrm>
            <a:off x="4099087" y="1900535"/>
            <a:ext cx="1528981" cy="9950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48" y="4085171"/>
            <a:ext cx="1547452" cy="9440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145" y="2997407"/>
            <a:ext cx="1538655" cy="9550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7" b="6123"/>
          <a:stretch/>
        </p:blipFill>
        <p:spPr>
          <a:xfrm>
            <a:off x="2416006" y="1944518"/>
            <a:ext cx="1545336" cy="9588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625" y="1863143"/>
            <a:ext cx="2743200" cy="5364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29400" y="1367135"/>
            <a:ext cx="1558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itchFamily="34" charset="0"/>
                <a:cs typeface="Segoe UI Light" pitchFamily="34" charset="0"/>
              </a:rPr>
              <a:t>About kids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9400" y="1900535"/>
            <a:ext cx="2080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Segoe UI Light" pitchFamily="34" charset="0"/>
                <a:cs typeface="Segoe UI Light" pitchFamily="34" charset="0"/>
              </a:rPr>
              <a:t>About ministry</a:t>
            </a:r>
            <a:endParaRPr lang="en-US" sz="2400" dirty="0">
              <a:solidFill>
                <a:schemeClr val="bg1"/>
              </a:solidFill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9400" y="2438400"/>
            <a:ext cx="1975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itchFamily="34" charset="0"/>
                <a:cs typeface="Segoe UI Light" pitchFamily="34" charset="0"/>
              </a:rPr>
              <a:t>The challenge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4346" y="1944518"/>
            <a:ext cx="1541654" cy="9510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44346" y="3011318"/>
            <a:ext cx="1541654" cy="95108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420746" y="4078118"/>
            <a:ext cx="1541654" cy="951082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Arrow Right"/>
          <p:cNvGrpSpPr>
            <a:grpSpLocks noChangeAspect="1"/>
          </p:cNvGrpSpPr>
          <p:nvPr/>
        </p:nvGrpSpPr>
        <p:grpSpPr>
          <a:xfrm>
            <a:off x="7848600" y="6248400"/>
            <a:ext cx="377825" cy="377825"/>
            <a:chOff x="5060314" y="4729957"/>
            <a:chExt cx="377825" cy="377825"/>
          </a:xfrm>
        </p:grpSpPr>
        <p:sp>
          <p:nvSpPr>
            <p:cNvPr id="27" name="Arrow Right Icon">
              <a:hlinkClick r:id="" action="ppaction://hlinkshowjump?jump=nextslide"/>
            </p:cNvPr>
            <p:cNvSpPr>
              <a:spLocks noChangeAspect="1"/>
            </p:cNvSpPr>
            <p:nvPr/>
          </p:nvSpPr>
          <p:spPr bwMode="auto">
            <a:xfrm>
              <a:off x="5148420" y="4845844"/>
              <a:ext cx="201612" cy="146050"/>
            </a:xfrm>
            <a:custGeom>
              <a:avLst/>
              <a:gdLst>
                <a:gd name="T0" fmla="*/ 0 w 127"/>
                <a:gd name="T1" fmla="*/ 36 h 92"/>
                <a:gd name="T2" fmla="*/ 0 w 127"/>
                <a:gd name="T3" fmla="*/ 56 h 92"/>
                <a:gd name="T4" fmla="*/ 83 w 127"/>
                <a:gd name="T5" fmla="*/ 56 h 92"/>
                <a:gd name="T6" fmla="*/ 46 w 127"/>
                <a:gd name="T7" fmla="*/ 92 h 92"/>
                <a:gd name="T8" fmla="*/ 79 w 127"/>
                <a:gd name="T9" fmla="*/ 92 h 92"/>
                <a:gd name="T10" fmla="*/ 127 w 127"/>
                <a:gd name="T11" fmla="*/ 46 h 92"/>
                <a:gd name="T12" fmla="*/ 79 w 127"/>
                <a:gd name="T13" fmla="*/ 0 h 92"/>
                <a:gd name="T14" fmla="*/ 46 w 127"/>
                <a:gd name="T15" fmla="*/ 0 h 92"/>
                <a:gd name="T16" fmla="*/ 83 w 127"/>
                <a:gd name="T17" fmla="*/ 36 h 92"/>
                <a:gd name="T18" fmla="*/ 0 w 127"/>
                <a:gd name="T19" fmla="*/ 3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92">
                  <a:moveTo>
                    <a:pt x="0" y="36"/>
                  </a:moveTo>
                  <a:lnTo>
                    <a:pt x="0" y="56"/>
                  </a:lnTo>
                  <a:lnTo>
                    <a:pt x="83" y="56"/>
                  </a:lnTo>
                  <a:lnTo>
                    <a:pt x="46" y="92"/>
                  </a:lnTo>
                  <a:lnTo>
                    <a:pt x="79" y="92"/>
                  </a:lnTo>
                  <a:lnTo>
                    <a:pt x="127" y="46"/>
                  </a:lnTo>
                  <a:lnTo>
                    <a:pt x="79" y="0"/>
                  </a:lnTo>
                  <a:lnTo>
                    <a:pt x="46" y="0"/>
                  </a:lnTo>
                  <a:lnTo>
                    <a:pt x="83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2626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  <p:sp>
          <p:nvSpPr>
            <p:cNvPr id="28" name="Circle"/>
            <p:cNvSpPr>
              <a:spLocks noChangeAspect="1" noEditPoints="1"/>
            </p:cNvSpPr>
            <p:nvPr/>
          </p:nvSpPr>
          <p:spPr bwMode="auto">
            <a:xfrm>
              <a:off x="5060314" y="4729957"/>
              <a:ext cx="377825" cy="377825"/>
            </a:xfrm>
            <a:custGeom>
              <a:avLst/>
              <a:gdLst>
                <a:gd name="T0" fmla="*/ 663 w 1327"/>
                <a:gd name="T1" fmla="*/ 0 h 1326"/>
                <a:gd name="T2" fmla="*/ 1327 w 1327"/>
                <a:gd name="T3" fmla="*/ 663 h 1326"/>
                <a:gd name="T4" fmla="*/ 663 w 1327"/>
                <a:gd name="T5" fmla="*/ 1326 h 1326"/>
                <a:gd name="T6" fmla="*/ 0 w 1327"/>
                <a:gd name="T7" fmla="*/ 663 h 1326"/>
                <a:gd name="T8" fmla="*/ 663 w 1327"/>
                <a:gd name="T9" fmla="*/ 0 h 1326"/>
                <a:gd name="T10" fmla="*/ 663 w 1327"/>
                <a:gd name="T11" fmla="*/ 85 h 1326"/>
                <a:gd name="T12" fmla="*/ 85 w 1327"/>
                <a:gd name="T13" fmla="*/ 663 h 1326"/>
                <a:gd name="T14" fmla="*/ 663 w 1327"/>
                <a:gd name="T15" fmla="*/ 1242 h 1326"/>
                <a:gd name="T16" fmla="*/ 1242 w 1327"/>
                <a:gd name="T17" fmla="*/ 663 h 1326"/>
                <a:gd name="T18" fmla="*/ 663 w 1327"/>
                <a:gd name="T19" fmla="*/ 85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7" h="1326">
                  <a:moveTo>
                    <a:pt x="663" y="0"/>
                  </a:moveTo>
                  <a:cubicBezTo>
                    <a:pt x="1030" y="0"/>
                    <a:pt x="1327" y="297"/>
                    <a:pt x="1327" y="663"/>
                  </a:cubicBezTo>
                  <a:cubicBezTo>
                    <a:pt x="1327" y="1029"/>
                    <a:pt x="1030" y="1326"/>
                    <a:pt x="663" y="1326"/>
                  </a:cubicBezTo>
                  <a:cubicBezTo>
                    <a:pt x="297" y="1326"/>
                    <a:pt x="0" y="1029"/>
                    <a:pt x="0" y="663"/>
                  </a:cubicBezTo>
                  <a:cubicBezTo>
                    <a:pt x="0" y="297"/>
                    <a:pt x="297" y="0"/>
                    <a:pt x="663" y="0"/>
                  </a:cubicBezTo>
                  <a:close/>
                  <a:moveTo>
                    <a:pt x="663" y="85"/>
                  </a:moveTo>
                  <a:cubicBezTo>
                    <a:pt x="344" y="85"/>
                    <a:pt x="85" y="344"/>
                    <a:pt x="85" y="663"/>
                  </a:cubicBezTo>
                  <a:cubicBezTo>
                    <a:pt x="85" y="983"/>
                    <a:pt x="344" y="1242"/>
                    <a:pt x="663" y="1242"/>
                  </a:cubicBezTo>
                  <a:cubicBezTo>
                    <a:pt x="983" y="1242"/>
                    <a:pt x="1242" y="983"/>
                    <a:pt x="1242" y="663"/>
                  </a:cubicBezTo>
                  <a:cubicBezTo>
                    <a:pt x="1242" y="344"/>
                    <a:pt x="983" y="85"/>
                    <a:pt x="663" y="85"/>
                  </a:cubicBez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</p:grpSp>
      <p:grpSp>
        <p:nvGrpSpPr>
          <p:cNvPr id="29" name="Arrow Left"/>
          <p:cNvGrpSpPr>
            <a:grpSpLocks noChangeAspect="1"/>
          </p:cNvGrpSpPr>
          <p:nvPr/>
        </p:nvGrpSpPr>
        <p:grpSpPr>
          <a:xfrm>
            <a:off x="7391400" y="6248400"/>
            <a:ext cx="377825" cy="377825"/>
            <a:chOff x="5450045" y="4756945"/>
            <a:chExt cx="377825" cy="377825"/>
          </a:xfrm>
        </p:grpSpPr>
        <p:sp>
          <p:nvSpPr>
            <p:cNvPr id="30" name="Arrow Left Icon">
              <a:hlinkClick r:id="" action="ppaction://hlinkshowjump?jump=previousslide"/>
            </p:cNvPr>
            <p:cNvSpPr>
              <a:spLocks noChangeAspect="1"/>
            </p:cNvSpPr>
            <p:nvPr/>
          </p:nvSpPr>
          <p:spPr bwMode="auto">
            <a:xfrm>
              <a:off x="5538151" y="4872832"/>
              <a:ext cx="201612" cy="146050"/>
            </a:xfrm>
            <a:custGeom>
              <a:avLst/>
              <a:gdLst>
                <a:gd name="T0" fmla="*/ 127 w 127"/>
                <a:gd name="T1" fmla="*/ 36 h 92"/>
                <a:gd name="T2" fmla="*/ 127 w 127"/>
                <a:gd name="T3" fmla="*/ 56 h 92"/>
                <a:gd name="T4" fmla="*/ 44 w 127"/>
                <a:gd name="T5" fmla="*/ 56 h 92"/>
                <a:gd name="T6" fmla="*/ 81 w 127"/>
                <a:gd name="T7" fmla="*/ 92 h 92"/>
                <a:gd name="T8" fmla="*/ 48 w 127"/>
                <a:gd name="T9" fmla="*/ 92 h 92"/>
                <a:gd name="T10" fmla="*/ 0 w 127"/>
                <a:gd name="T11" fmla="*/ 46 h 92"/>
                <a:gd name="T12" fmla="*/ 48 w 127"/>
                <a:gd name="T13" fmla="*/ 0 h 92"/>
                <a:gd name="T14" fmla="*/ 81 w 127"/>
                <a:gd name="T15" fmla="*/ 0 h 92"/>
                <a:gd name="T16" fmla="*/ 44 w 127"/>
                <a:gd name="T17" fmla="*/ 36 h 92"/>
                <a:gd name="T18" fmla="*/ 127 w 127"/>
                <a:gd name="T19" fmla="*/ 3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92">
                  <a:moveTo>
                    <a:pt x="127" y="36"/>
                  </a:moveTo>
                  <a:lnTo>
                    <a:pt x="127" y="56"/>
                  </a:lnTo>
                  <a:lnTo>
                    <a:pt x="44" y="56"/>
                  </a:lnTo>
                  <a:lnTo>
                    <a:pt x="81" y="92"/>
                  </a:lnTo>
                  <a:lnTo>
                    <a:pt x="48" y="92"/>
                  </a:lnTo>
                  <a:lnTo>
                    <a:pt x="0" y="46"/>
                  </a:lnTo>
                  <a:lnTo>
                    <a:pt x="48" y="0"/>
                  </a:lnTo>
                  <a:lnTo>
                    <a:pt x="81" y="0"/>
                  </a:lnTo>
                  <a:lnTo>
                    <a:pt x="44" y="36"/>
                  </a:lnTo>
                  <a:lnTo>
                    <a:pt x="127" y="36"/>
                  </a:lnTo>
                  <a:close/>
                </a:path>
              </a:pathLst>
            </a:custGeom>
            <a:solidFill>
              <a:srgbClr val="2626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  <p:sp>
          <p:nvSpPr>
            <p:cNvPr id="31" name="Circle"/>
            <p:cNvSpPr>
              <a:spLocks noChangeAspect="1" noEditPoints="1"/>
            </p:cNvSpPr>
            <p:nvPr/>
          </p:nvSpPr>
          <p:spPr bwMode="auto">
            <a:xfrm>
              <a:off x="5450045" y="4756945"/>
              <a:ext cx="377825" cy="377825"/>
            </a:xfrm>
            <a:custGeom>
              <a:avLst/>
              <a:gdLst>
                <a:gd name="T0" fmla="*/ 663 w 1327"/>
                <a:gd name="T1" fmla="*/ 0 h 1326"/>
                <a:gd name="T2" fmla="*/ 1327 w 1327"/>
                <a:gd name="T3" fmla="*/ 663 h 1326"/>
                <a:gd name="T4" fmla="*/ 663 w 1327"/>
                <a:gd name="T5" fmla="*/ 1326 h 1326"/>
                <a:gd name="T6" fmla="*/ 0 w 1327"/>
                <a:gd name="T7" fmla="*/ 663 h 1326"/>
                <a:gd name="T8" fmla="*/ 663 w 1327"/>
                <a:gd name="T9" fmla="*/ 0 h 1326"/>
                <a:gd name="T10" fmla="*/ 663 w 1327"/>
                <a:gd name="T11" fmla="*/ 85 h 1326"/>
                <a:gd name="T12" fmla="*/ 85 w 1327"/>
                <a:gd name="T13" fmla="*/ 663 h 1326"/>
                <a:gd name="T14" fmla="*/ 663 w 1327"/>
                <a:gd name="T15" fmla="*/ 1242 h 1326"/>
                <a:gd name="T16" fmla="*/ 1242 w 1327"/>
                <a:gd name="T17" fmla="*/ 663 h 1326"/>
                <a:gd name="T18" fmla="*/ 663 w 1327"/>
                <a:gd name="T19" fmla="*/ 85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7" h="1326">
                  <a:moveTo>
                    <a:pt x="663" y="0"/>
                  </a:moveTo>
                  <a:cubicBezTo>
                    <a:pt x="1030" y="0"/>
                    <a:pt x="1327" y="297"/>
                    <a:pt x="1327" y="663"/>
                  </a:cubicBezTo>
                  <a:cubicBezTo>
                    <a:pt x="1327" y="1029"/>
                    <a:pt x="1030" y="1326"/>
                    <a:pt x="663" y="1326"/>
                  </a:cubicBezTo>
                  <a:cubicBezTo>
                    <a:pt x="297" y="1326"/>
                    <a:pt x="0" y="1029"/>
                    <a:pt x="0" y="663"/>
                  </a:cubicBezTo>
                  <a:cubicBezTo>
                    <a:pt x="0" y="297"/>
                    <a:pt x="297" y="0"/>
                    <a:pt x="663" y="0"/>
                  </a:cubicBezTo>
                  <a:close/>
                  <a:moveTo>
                    <a:pt x="663" y="85"/>
                  </a:moveTo>
                  <a:cubicBezTo>
                    <a:pt x="344" y="85"/>
                    <a:pt x="85" y="344"/>
                    <a:pt x="85" y="663"/>
                  </a:cubicBezTo>
                  <a:cubicBezTo>
                    <a:pt x="85" y="983"/>
                    <a:pt x="344" y="1242"/>
                    <a:pt x="663" y="1242"/>
                  </a:cubicBezTo>
                  <a:cubicBezTo>
                    <a:pt x="983" y="1242"/>
                    <a:pt x="1242" y="983"/>
                    <a:pt x="1242" y="663"/>
                  </a:cubicBezTo>
                  <a:cubicBezTo>
                    <a:pt x="1242" y="344"/>
                    <a:pt x="983" y="85"/>
                    <a:pt x="663" y="85"/>
                  </a:cubicBez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85800" y="914400"/>
            <a:ext cx="3458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cs typeface="Segoe UI Light" pitchFamily="34" charset="0"/>
              </a:rPr>
              <a:t>BY </a:t>
            </a:r>
            <a:r>
              <a:rPr lang="en-US" sz="2800" dirty="0" smtClean="0">
                <a:solidFill>
                  <a:srgbClr val="0070C0"/>
                </a:solidFill>
                <a:cs typeface="Segoe UI Light" pitchFamily="34" charset="0"/>
              </a:rPr>
              <a:t>THE AGE</a:t>
            </a:r>
            <a:r>
              <a:rPr lang="en-US" sz="2800" dirty="0" smtClean="0">
                <a:cs typeface="Segoe UI Light" pitchFamily="34" charset="0"/>
              </a:rPr>
              <a:t> OF NINE…</a:t>
            </a:r>
            <a:endParaRPr lang="en-US" sz="2800" dirty="0">
              <a:cs typeface="Segoe UI Light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14269" y="5105400"/>
            <a:ext cx="970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Segoe UI Light" pitchFamily="34" charset="0"/>
              </a:rPr>
              <a:t>MORAL</a:t>
            </a:r>
            <a:endParaRPr lang="en-US" sz="2000" dirty="0">
              <a:latin typeface="Calibri" pitchFamily="34" charset="0"/>
              <a:cs typeface="Segoe UI Light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85869" y="5105400"/>
            <a:ext cx="1245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Segoe UI Light" pitchFamily="34" charset="0"/>
              </a:rPr>
              <a:t>SPIRITUAL</a:t>
            </a:r>
            <a:endParaRPr lang="en-US" sz="2000" dirty="0">
              <a:latin typeface="Calibri" pitchFamily="34" charset="0"/>
              <a:cs typeface="Segoe UI Light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14669" y="5105400"/>
            <a:ext cx="930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Segoe UI Light" pitchFamily="34" charset="0"/>
              </a:rPr>
              <a:t>SOCIAL</a:t>
            </a:r>
            <a:endParaRPr lang="en-US" sz="2000" dirty="0">
              <a:latin typeface="Calibri" pitchFamily="34" charset="0"/>
              <a:cs typeface="Segoe UI Light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38548" y="1428690"/>
            <a:ext cx="49002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noProof="1">
                <a:solidFill>
                  <a:srgbClr val="262626"/>
                </a:solidFill>
                <a:latin typeface="Calibri Light" pitchFamily="34" charset="0"/>
                <a:ea typeface="Segoe UI" pitchFamily="34" charset="0"/>
                <a:cs typeface="Segoe UI Light" pitchFamily="34" charset="0"/>
              </a:rPr>
              <a:t>m</a:t>
            </a:r>
            <a:r>
              <a:rPr lang="en-US" sz="2000" i="1" noProof="1" smtClean="0">
                <a:solidFill>
                  <a:srgbClr val="262626"/>
                </a:solidFill>
                <a:latin typeface="Calibri Light" pitchFamily="34" charset="0"/>
                <a:ea typeface="Segoe UI" pitchFamily="34" charset="0"/>
                <a:cs typeface="Segoe UI Light" pitchFamily="34" charset="0"/>
              </a:rPr>
              <a:t>ost of the foundations of a child are in place.</a:t>
            </a:r>
            <a:endParaRPr lang="en-US" sz="2000" i="1" dirty="0">
              <a:latin typeface="Calibri Light" pitchFamily="34" charset="0"/>
              <a:cs typeface="Segoe UI Light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0266" y="6367046"/>
            <a:ext cx="23055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Segoe UI Light" pitchFamily="34" charset="0"/>
              </a:rPr>
              <a:t>www.newchapter.com.au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Segoe UI Light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20201" y="6367046"/>
            <a:ext cx="575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Segoe UI Light" pitchFamily="34" charset="0"/>
              </a:rPr>
              <a:t>6/14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Segoe UI Light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426466" y="6324600"/>
            <a:ext cx="55626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418983" y="284202"/>
            <a:ext cx="278948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MinistryMemo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.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47" name="Picture 46" descr="example photo6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93464" y="4100932"/>
            <a:ext cx="1545336" cy="928268"/>
          </a:xfrm>
          <a:prstGeom prst="rect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3737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146" y="1345195"/>
            <a:ext cx="1541654" cy="9408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46" y="1334255"/>
            <a:ext cx="1541654" cy="9517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886543"/>
            <a:ext cx="2743200" cy="5364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29400" y="1290935"/>
            <a:ext cx="1558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itchFamily="34" charset="0"/>
                <a:cs typeface="Segoe UI Light" pitchFamily="34" charset="0"/>
              </a:rPr>
              <a:t>About kids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9400" y="1900535"/>
            <a:ext cx="2080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Segoe UI Light" pitchFamily="34" charset="0"/>
                <a:cs typeface="Segoe UI Light" pitchFamily="34" charset="0"/>
              </a:rPr>
              <a:t>About ministry</a:t>
            </a:r>
            <a:endParaRPr lang="en-US" sz="2400" dirty="0">
              <a:solidFill>
                <a:schemeClr val="bg1"/>
              </a:solidFill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9400" y="2433935"/>
            <a:ext cx="1975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itchFamily="34" charset="0"/>
                <a:cs typeface="Segoe UI Light" pitchFamily="34" charset="0"/>
              </a:rPr>
              <a:t>The challenge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Segoe UI Light" pitchFamily="34" charset="0"/>
              <a:cs typeface="Segoe UI Light" pitchFamily="34" charset="0"/>
            </a:endParaRPr>
          </a:p>
        </p:txBody>
      </p:sp>
      <p:grpSp>
        <p:nvGrpSpPr>
          <p:cNvPr id="6" name="Arrow Right"/>
          <p:cNvGrpSpPr>
            <a:grpSpLocks noChangeAspect="1"/>
          </p:cNvGrpSpPr>
          <p:nvPr/>
        </p:nvGrpSpPr>
        <p:grpSpPr>
          <a:xfrm>
            <a:off x="7848600" y="6248400"/>
            <a:ext cx="377825" cy="377825"/>
            <a:chOff x="5060314" y="4729957"/>
            <a:chExt cx="377825" cy="377825"/>
          </a:xfrm>
        </p:grpSpPr>
        <p:sp>
          <p:nvSpPr>
            <p:cNvPr id="7" name="Arrow Right Icon">
              <a:hlinkClick r:id="" action="ppaction://hlinkshowjump?jump=nextslide"/>
            </p:cNvPr>
            <p:cNvSpPr>
              <a:spLocks noChangeAspect="1"/>
            </p:cNvSpPr>
            <p:nvPr/>
          </p:nvSpPr>
          <p:spPr bwMode="auto">
            <a:xfrm>
              <a:off x="5148420" y="4845844"/>
              <a:ext cx="201612" cy="146050"/>
            </a:xfrm>
            <a:custGeom>
              <a:avLst/>
              <a:gdLst>
                <a:gd name="T0" fmla="*/ 0 w 127"/>
                <a:gd name="T1" fmla="*/ 36 h 92"/>
                <a:gd name="T2" fmla="*/ 0 w 127"/>
                <a:gd name="T3" fmla="*/ 56 h 92"/>
                <a:gd name="T4" fmla="*/ 83 w 127"/>
                <a:gd name="T5" fmla="*/ 56 h 92"/>
                <a:gd name="T6" fmla="*/ 46 w 127"/>
                <a:gd name="T7" fmla="*/ 92 h 92"/>
                <a:gd name="T8" fmla="*/ 79 w 127"/>
                <a:gd name="T9" fmla="*/ 92 h 92"/>
                <a:gd name="T10" fmla="*/ 127 w 127"/>
                <a:gd name="T11" fmla="*/ 46 h 92"/>
                <a:gd name="T12" fmla="*/ 79 w 127"/>
                <a:gd name="T13" fmla="*/ 0 h 92"/>
                <a:gd name="T14" fmla="*/ 46 w 127"/>
                <a:gd name="T15" fmla="*/ 0 h 92"/>
                <a:gd name="T16" fmla="*/ 83 w 127"/>
                <a:gd name="T17" fmla="*/ 36 h 92"/>
                <a:gd name="T18" fmla="*/ 0 w 127"/>
                <a:gd name="T19" fmla="*/ 3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92">
                  <a:moveTo>
                    <a:pt x="0" y="36"/>
                  </a:moveTo>
                  <a:lnTo>
                    <a:pt x="0" y="56"/>
                  </a:lnTo>
                  <a:lnTo>
                    <a:pt x="83" y="56"/>
                  </a:lnTo>
                  <a:lnTo>
                    <a:pt x="46" y="92"/>
                  </a:lnTo>
                  <a:lnTo>
                    <a:pt x="79" y="92"/>
                  </a:lnTo>
                  <a:lnTo>
                    <a:pt x="127" y="46"/>
                  </a:lnTo>
                  <a:lnTo>
                    <a:pt x="79" y="0"/>
                  </a:lnTo>
                  <a:lnTo>
                    <a:pt x="46" y="0"/>
                  </a:lnTo>
                  <a:lnTo>
                    <a:pt x="83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2626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  <p:sp>
          <p:nvSpPr>
            <p:cNvPr id="8" name="Circle"/>
            <p:cNvSpPr>
              <a:spLocks noChangeAspect="1" noEditPoints="1"/>
            </p:cNvSpPr>
            <p:nvPr/>
          </p:nvSpPr>
          <p:spPr bwMode="auto">
            <a:xfrm>
              <a:off x="5060314" y="4729957"/>
              <a:ext cx="377825" cy="377825"/>
            </a:xfrm>
            <a:custGeom>
              <a:avLst/>
              <a:gdLst>
                <a:gd name="T0" fmla="*/ 663 w 1327"/>
                <a:gd name="T1" fmla="*/ 0 h 1326"/>
                <a:gd name="T2" fmla="*/ 1327 w 1327"/>
                <a:gd name="T3" fmla="*/ 663 h 1326"/>
                <a:gd name="T4" fmla="*/ 663 w 1327"/>
                <a:gd name="T5" fmla="*/ 1326 h 1326"/>
                <a:gd name="T6" fmla="*/ 0 w 1327"/>
                <a:gd name="T7" fmla="*/ 663 h 1326"/>
                <a:gd name="T8" fmla="*/ 663 w 1327"/>
                <a:gd name="T9" fmla="*/ 0 h 1326"/>
                <a:gd name="T10" fmla="*/ 663 w 1327"/>
                <a:gd name="T11" fmla="*/ 85 h 1326"/>
                <a:gd name="T12" fmla="*/ 85 w 1327"/>
                <a:gd name="T13" fmla="*/ 663 h 1326"/>
                <a:gd name="T14" fmla="*/ 663 w 1327"/>
                <a:gd name="T15" fmla="*/ 1242 h 1326"/>
                <a:gd name="T16" fmla="*/ 1242 w 1327"/>
                <a:gd name="T17" fmla="*/ 663 h 1326"/>
                <a:gd name="T18" fmla="*/ 663 w 1327"/>
                <a:gd name="T19" fmla="*/ 85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7" h="1326">
                  <a:moveTo>
                    <a:pt x="663" y="0"/>
                  </a:moveTo>
                  <a:cubicBezTo>
                    <a:pt x="1030" y="0"/>
                    <a:pt x="1327" y="297"/>
                    <a:pt x="1327" y="663"/>
                  </a:cubicBezTo>
                  <a:cubicBezTo>
                    <a:pt x="1327" y="1029"/>
                    <a:pt x="1030" y="1326"/>
                    <a:pt x="663" y="1326"/>
                  </a:cubicBezTo>
                  <a:cubicBezTo>
                    <a:pt x="297" y="1326"/>
                    <a:pt x="0" y="1029"/>
                    <a:pt x="0" y="663"/>
                  </a:cubicBezTo>
                  <a:cubicBezTo>
                    <a:pt x="0" y="297"/>
                    <a:pt x="297" y="0"/>
                    <a:pt x="663" y="0"/>
                  </a:cubicBezTo>
                  <a:close/>
                  <a:moveTo>
                    <a:pt x="663" y="85"/>
                  </a:moveTo>
                  <a:cubicBezTo>
                    <a:pt x="344" y="85"/>
                    <a:pt x="85" y="344"/>
                    <a:pt x="85" y="663"/>
                  </a:cubicBezTo>
                  <a:cubicBezTo>
                    <a:pt x="85" y="983"/>
                    <a:pt x="344" y="1242"/>
                    <a:pt x="663" y="1242"/>
                  </a:cubicBezTo>
                  <a:cubicBezTo>
                    <a:pt x="983" y="1242"/>
                    <a:pt x="1242" y="983"/>
                    <a:pt x="1242" y="663"/>
                  </a:cubicBezTo>
                  <a:cubicBezTo>
                    <a:pt x="1242" y="344"/>
                    <a:pt x="983" y="85"/>
                    <a:pt x="663" y="85"/>
                  </a:cubicBez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</p:grpSp>
      <p:grpSp>
        <p:nvGrpSpPr>
          <p:cNvPr id="9" name="Arrow Left"/>
          <p:cNvGrpSpPr>
            <a:grpSpLocks noChangeAspect="1"/>
          </p:cNvGrpSpPr>
          <p:nvPr/>
        </p:nvGrpSpPr>
        <p:grpSpPr>
          <a:xfrm>
            <a:off x="7391400" y="6248400"/>
            <a:ext cx="377825" cy="377825"/>
            <a:chOff x="5450045" y="4756945"/>
            <a:chExt cx="377825" cy="377825"/>
          </a:xfrm>
        </p:grpSpPr>
        <p:sp>
          <p:nvSpPr>
            <p:cNvPr id="10" name="Arrow Left Icon">
              <a:hlinkClick r:id="" action="ppaction://hlinkshowjump?jump=previousslide"/>
            </p:cNvPr>
            <p:cNvSpPr>
              <a:spLocks noChangeAspect="1"/>
            </p:cNvSpPr>
            <p:nvPr/>
          </p:nvSpPr>
          <p:spPr bwMode="auto">
            <a:xfrm>
              <a:off x="5538151" y="4872832"/>
              <a:ext cx="201612" cy="146050"/>
            </a:xfrm>
            <a:custGeom>
              <a:avLst/>
              <a:gdLst>
                <a:gd name="T0" fmla="*/ 127 w 127"/>
                <a:gd name="T1" fmla="*/ 36 h 92"/>
                <a:gd name="T2" fmla="*/ 127 w 127"/>
                <a:gd name="T3" fmla="*/ 56 h 92"/>
                <a:gd name="T4" fmla="*/ 44 w 127"/>
                <a:gd name="T5" fmla="*/ 56 h 92"/>
                <a:gd name="T6" fmla="*/ 81 w 127"/>
                <a:gd name="T7" fmla="*/ 92 h 92"/>
                <a:gd name="T8" fmla="*/ 48 w 127"/>
                <a:gd name="T9" fmla="*/ 92 h 92"/>
                <a:gd name="T10" fmla="*/ 0 w 127"/>
                <a:gd name="T11" fmla="*/ 46 h 92"/>
                <a:gd name="T12" fmla="*/ 48 w 127"/>
                <a:gd name="T13" fmla="*/ 0 h 92"/>
                <a:gd name="T14" fmla="*/ 81 w 127"/>
                <a:gd name="T15" fmla="*/ 0 h 92"/>
                <a:gd name="T16" fmla="*/ 44 w 127"/>
                <a:gd name="T17" fmla="*/ 36 h 92"/>
                <a:gd name="T18" fmla="*/ 127 w 127"/>
                <a:gd name="T19" fmla="*/ 3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92">
                  <a:moveTo>
                    <a:pt x="127" y="36"/>
                  </a:moveTo>
                  <a:lnTo>
                    <a:pt x="127" y="56"/>
                  </a:lnTo>
                  <a:lnTo>
                    <a:pt x="44" y="56"/>
                  </a:lnTo>
                  <a:lnTo>
                    <a:pt x="81" y="92"/>
                  </a:lnTo>
                  <a:lnTo>
                    <a:pt x="48" y="92"/>
                  </a:lnTo>
                  <a:lnTo>
                    <a:pt x="0" y="46"/>
                  </a:lnTo>
                  <a:lnTo>
                    <a:pt x="48" y="0"/>
                  </a:lnTo>
                  <a:lnTo>
                    <a:pt x="81" y="0"/>
                  </a:lnTo>
                  <a:lnTo>
                    <a:pt x="44" y="36"/>
                  </a:lnTo>
                  <a:lnTo>
                    <a:pt x="127" y="36"/>
                  </a:lnTo>
                  <a:close/>
                </a:path>
              </a:pathLst>
            </a:custGeom>
            <a:solidFill>
              <a:srgbClr val="2626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  <p:sp>
          <p:nvSpPr>
            <p:cNvPr id="11" name="Circle"/>
            <p:cNvSpPr>
              <a:spLocks noChangeAspect="1" noEditPoints="1"/>
            </p:cNvSpPr>
            <p:nvPr/>
          </p:nvSpPr>
          <p:spPr bwMode="auto">
            <a:xfrm>
              <a:off x="5450045" y="4756945"/>
              <a:ext cx="377825" cy="377825"/>
            </a:xfrm>
            <a:custGeom>
              <a:avLst/>
              <a:gdLst>
                <a:gd name="T0" fmla="*/ 663 w 1327"/>
                <a:gd name="T1" fmla="*/ 0 h 1326"/>
                <a:gd name="T2" fmla="*/ 1327 w 1327"/>
                <a:gd name="T3" fmla="*/ 663 h 1326"/>
                <a:gd name="T4" fmla="*/ 663 w 1327"/>
                <a:gd name="T5" fmla="*/ 1326 h 1326"/>
                <a:gd name="T6" fmla="*/ 0 w 1327"/>
                <a:gd name="T7" fmla="*/ 663 h 1326"/>
                <a:gd name="T8" fmla="*/ 663 w 1327"/>
                <a:gd name="T9" fmla="*/ 0 h 1326"/>
                <a:gd name="T10" fmla="*/ 663 w 1327"/>
                <a:gd name="T11" fmla="*/ 85 h 1326"/>
                <a:gd name="T12" fmla="*/ 85 w 1327"/>
                <a:gd name="T13" fmla="*/ 663 h 1326"/>
                <a:gd name="T14" fmla="*/ 663 w 1327"/>
                <a:gd name="T15" fmla="*/ 1242 h 1326"/>
                <a:gd name="T16" fmla="*/ 1242 w 1327"/>
                <a:gd name="T17" fmla="*/ 663 h 1326"/>
                <a:gd name="T18" fmla="*/ 663 w 1327"/>
                <a:gd name="T19" fmla="*/ 85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7" h="1326">
                  <a:moveTo>
                    <a:pt x="663" y="0"/>
                  </a:moveTo>
                  <a:cubicBezTo>
                    <a:pt x="1030" y="0"/>
                    <a:pt x="1327" y="297"/>
                    <a:pt x="1327" y="663"/>
                  </a:cubicBezTo>
                  <a:cubicBezTo>
                    <a:pt x="1327" y="1029"/>
                    <a:pt x="1030" y="1326"/>
                    <a:pt x="663" y="1326"/>
                  </a:cubicBezTo>
                  <a:cubicBezTo>
                    <a:pt x="297" y="1326"/>
                    <a:pt x="0" y="1029"/>
                    <a:pt x="0" y="663"/>
                  </a:cubicBezTo>
                  <a:cubicBezTo>
                    <a:pt x="0" y="297"/>
                    <a:pt x="297" y="0"/>
                    <a:pt x="663" y="0"/>
                  </a:cubicBezTo>
                  <a:close/>
                  <a:moveTo>
                    <a:pt x="663" y="85"/>
                  </a:moveTo>
                  <a:cubicBezTo>
                    <a:pt x="344" y="85"/>
                    <a:pt x="85" y="344"/>
                    <a:pt x="85" y="663"/>
                  </a:cubicBezTo>
                  <a:cubicBezTo>
                    <a:pt x="85" y="983"/>
                    <a:pt x="344" y="1242"/>
                    <a:pt x="663" y="1242"/>
                  </a:cubicBezTo>
                  <a:cubicBezTo>
                    <a:pt x="983" y="1242"/>
                    <a:pt x="1242" y="983"/>
                    <a:pt x="1242" y="663"/>
                  </a:cubicBezTo>
                  <a:cubicBezTo>
                    <a:pt x="1242" y="344"/>
                    <a:pt x="983" y="85"/>
                    <a:pt x="663" y="85"/>
                  </a:cubicBez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828800" y="285690"/>
            <a:ext cx="26965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egoe UI Light" pitchFamily="34" charset="0"/>
                <a:cs typeface="Segoe UI Light" pitchFamily="34" charset="0"/>
              </a:rPr>
              <a:t>GEORGE BARNA</a:t>
            </a:r>
            <a:endParaRPr lang="en-US" sz="2800" dirty="0">
              <a:solidFill>
                <a:srgbClr val="009AAC"/>
              </a:solidFill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7400" y="681335"/>
            <a:ext cx="2410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9AAC"/>
                </a:solidFill>
                <a:latin typeface="Calibri" pitchFamily="34" charset="0"/>
                <a:cs typeface="Segoe UI Light" pitchFamily="34" charset="0"/>
              </a:rPr>
              <a:t>Barna</a:t>
            </a:r>
            <a:r>
              <a:rPr lang="en-US" sz="2400" dirty="0" smtClean="0">
                <a:solidFill>
                  <a:srgbClr val="009AAC"/>
                </a:solidFill>
                <a:latin typeface="Calibri" pitchFamily="34" charset="0"/>
                <a:cs typeface="Segoe UI Light" pitchFamily="34" charset="0"/>
              </a:rPr>
              <a:t> Foundation</a:t>
            </a:r>
            <a:endParaRPr lang="en-US" sz="2400" dirty="0">
              <a:solidFill>
                <a:srgbClr val="009AAC"/>
              </a:solidFill>
              <a:latin typeface="Calibri" pitchFamily="34" charset="0"/>
              <a:cs typeface="Segoe UI Light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20746" y="1334918"/>
            <a:ext cx="1541654" cy="951082"/>
          </a:xfrm>
          <a:prstGeom prst="rect">
            <a:avLst/>
          </a:prstGeom>
          <a:noFill/>
          <a:ln>
            <a:solidFill>
              <a:srgbClr val="009A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44346" y="2401718"/>
            <a:ext cx="3218054" cy="9510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alibri Light" pitchFamily="34" charset="0"/>
                <a:cs typeface="Segoe UI Light" pitchFamily="34" charset="0"/>
              </a:rPr>
              <a:t>  </a:t>
            </a:r>
            <a:endParaRPr lang="en-US" b="1" dirty="0">
              <a:solidFill>
                <a:schemeClr val="tx1"/>
              </a:solidFill>
              <a:latin typeface="Calibri Light" pitchFamily="34" charset="0"/>
              <a:cs typeface="Segoe UI Light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97146" y="2401718"/>
            <a:ext cx="1541654" cy="95108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02700" y="4706154"/>
            <a:ext cx="5105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200" i="1" noProof="1" smtClean="0">
                <a:ea typeface="Segoe UI" pitchFamily="34" charset="0"/>
                <a:cs typeface="Segoe UI Light" pitchFamily="34" charset="0"/>
              </a:rPr>
              <a:t>Most of those who accept Christ as Saviour do so before reaching the age of 13.</a:t>
            </a:r>
            <a:endParaRPr lang="en-US" sz="2200" i="1" noProof="1">
              <a:ea typeface="Segoe UI" pitchFamily="34" charset="0"/>
              <a:cs typeface="Segoe UI Light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0266" y="6367046"/>
            <a:ext cx="23055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Segoe UI Light" pitchFamily="34" charset="0"/>
              </a:rPr>
              <a:t>www.newchapter.com.au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Segoe UI Light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20201" y="6367046"/>
            <a:ext cx="575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Segoe UI Light" pitchFamily="34" charset="0"/>
              </a:rPr>
              <a:t>7/14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Segoe UI Light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426466" y="6324600"/>
            <a:ext cx="55626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422189" y="284202"/>
            <a:ext cx="2783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MinistryMemo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2000" y="3593068"/>
            <a:ext cx="49521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 believe the battlefront is found in the minds,</a:t>
            </a:r>
          </a:p>
          <a:p>
            <a:r>
              <a:rPr lang="en-US" sz="2000" dirty="0" smtClean="0"/>
              <a:t> hearts and souls of our children.</a:t>
            </a:r>
            <a:endParaRPr lang="en-US" sz="2000" dirty="0"/>
          </a:p>
        </p:txBody>
      </p:sp>
      <p:sp>
        <p:nvSpPr>
          <p:cNvPr id="37" name="Rectangle 36"/>
          <p:cNvSpPr/>
          <p:nvPr/>
        </p:nvSpPr>
        <p:spPr>
          <a:xfrm>
            <a:off x="2238777" y="4341809"/>
            <a:ext cx="2094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RESEARCH SHOWS…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644" y="1383268"/>
            <a:ext cx="1511652" cy="89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35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629" y="1116550"/>
            <a:ext cx="2552211" cy="1699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16551"/>
            <a:ext cx="2675106" cy="1729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50353" y="76200"/>
            <a:ext cx="4320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Segoe UI Light" pitchFamily="34" charset="0"/>
                <a:cs typeface="Segoe UI Light" pitchFamily="34" charset="0"/>
              </a:rPr>
              <a:t>Quotes about children’s ministry</a:t>
            </a:r>
            <a:endParaRPr lang="en-US" sz="2400" dirty="0">
              <a:solidFill>
                <a:schemeClr val="bg1"/>
              </a:solidFill>
              <a:latin typeface="Segoe UI Light" pitchFamily="34" charset="0"/>
              <a:cs typeface="Segoe UI Light" pitchFamily="34" charset="0"/>
            </a:endParaRPr>
          </a:p>
        </p:txBody>
      </p:sp>
      <p:grpSp>
        <p:nvGrpSpPr>
          <p:cNvPr id="19" name="Arrow Right"/>
          <p:cNvGrpSpPr>
            <a:grpSpLocks noChangeAspect="1"/>
          </p:cNvGrpSpPr>
          <p:nvPr/>
        </p:nvGrpSpPr>
        <p:grpSpPr>
          <a:xfrm>
            <a:off x="8610600" y="155575"/>
            <a:ext cx="377825" cy="377825"/>
            <a:chOff x="5060314" y="4729957"/>
            <a:chExt cx="377825" cy="377825"/>
          </a:xfrm>
          <a:solidFill>
            <a:schemeClr val="bg1"/>
          </a:solidFill>
        </p:grpSpPr>
        <p:sp>
          <p:nvSpPr>
            <p:cNvPr id="20" name="Arrow Right Icon">
              <a:hlinkClick r:id="" action="ppaction://hlinkshowjump?jump=nextslide"/>
            </p:cNvPr>
            <p:cNvSpPr>
              <a:spLocks noChangeAspect="1"/>
            </p:cNvSpPr>
            <p:nvPr/>
          </p:nvSpPr>
          <p:spPr bwMode="auto">
            <a:xfrm>
              <a:off x="5148420" y="4845844"/>
              <a:ext cx="201612" cy="146050"/>
            </a:xfrm>
            <a:custGeom>
              <a:avLst/>
              <a:gdLst>
                <a:gd name="T0" fmla="*/ 0 w 127"/>
                <a:gd name="T1" fmla="*/ 36 h 92"/>
                <a:gd name="T2" fmla="*/ 0 w 127"/>
                <a:gd name="T3" fmla="*/ 56 h 92"/>
                <a:gd name="T4" fmla="*/ 83 w 127"/>
                <a:gd name="T5" fmla="*/ 56 h 92"/>
                <a:gd name="T6" fmla="*/ 46 w 127"/>
                <a:gd name="T7" fmla="*/ 92 h 92"/>
                <a:gd name="T8" fmla="*/ 79 w 127"/>
                <a:gd name="T9" fmla="*/ 92 h 92"/>
                <a:gd name="T10" fmla="*/ 127 w 127"/>
                <a:gd name="T11" fmla="*/ 46 h 92"/>
                <a:gd name="T12" fmla="*/ 79 w 127"/>
                <a:gd name="T13" fmla="*/ 0 h 92"/>
                <a:gd name="T14" fmla="*/ 46 w 127"/>
                <a:gd name="T15" fmla="*/ 0 h 92"/>
                <a:gd name="T16" fmla="*/ 83 w 127"/>
                <a:gd name="T17" fmla="*/ 36 h 92"/>
                <a:gd name="T18" fmla="*/ 0 w 127"/>
                <a:gd name="T19" fmla="*/ 3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92">
                  <a:moveTo>
                    <a:pt x="0" y="36"/>
                  </a:moveTo>
                  <a:lnTo>
                    <a:pt x="0" y="56"/>
                  </a:lnTo>
                  <a:lnTo>
                    <a:pt x="83" y="56"/>
                  </a:lnTo>
                  <a:lnTo>
                    <a:pt x="46" y="92"/>
                  </a:lnTo>
                  <a:lnTo>
                    <a:pt x="79" y="92"/>
                  </a:lnTo>
                  <a:lnTo>
                    <a:pt x="127" y="46"/>
                  </a:lnTo>
                  <a:lnTo>
                    <a:pt x="79" y="0"/>
                  </a:lnTo>
                  <a:lnTo>
                    <a:pt x="46" y="0"/>
                  </a:lnTo>
                  <a:lnTo>
                    <a:pt x="83" y="36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  <p:sp>
          <p:nvSpPr>
            <p:cNvPr id="21" name="Circle"/>
            <p:cNvSpPr>
              <a:spLocks noChangeAspect="1" noEditPoints="1"/>
            </p:cNvSpPr>
            <p:nvPr/>
          </p:nvSpPr>
          <p:spPr bwMode="auto">
            <a:xfrm>
              <a:off x="5060314" y="4729957"/>
              <a:ext cx="377825" cy="377825"/>
            </a:xfrm>
            <a:custGeom>
              <a:avLst/>
              <a:gdLst>
                <a:gd name="T0" fmla="*/ 663 w 1327"/>
                <a:gd name="T1" fmla="*/ 0 h 1326"/>
                <a:gd name="T2" fmla="*/ 1327 w 1327"/>
                <a:gd name="T3" fmla="*/ 663 h 1326"/>
                <a:gd name="T4" fmla="*/ 663 w 1327"/>
                <a:gd name="T5" fmla="*/ 1326 h 1326"/>
                <a:gd name="T6" fmla="*/ 0 w 1327"/>
                <a:gd name="T7" fmla="*/ 663 h 1326"/>
                <a:gd name="T8" fmla="*/ 663 w 1327"/>
                <a:gd name="T9" fmla="*/ 0 h 1326"/>
                <a:gd name="T10" fmla="*/ 663 w 1327"/>
                <a:gd name="T11" fmla="*/ 85 h 1326"/>
                <a:gd name="T12" fmla="*/ 85 w 1327"/>
                <a:gd name="T13" fmla="*/ 663 h 1326"/>
                <a:gd name="T14" fmla="*/ 663 w 1327"/>
                <a:gd name="T15" fmla="*/ 1242 h 1326"/>
                <a:gd name="T16" fmla="*/ 1242 w 1327"/>
                <a:gd name="T17" fmla="*/ 663 h 1326"/>
                <a:gd name="T18" fmla="*/ 663 w 1327"/>
                <a:gd name="T19" fmla="*/ 85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7" h="1326">
                  <a:moveTo>
                    <a:pt x="663" y="0"/>
                  </a:moveTo>
                  <a:cubicBezTo>
                    <a:pt x="1030" y="0"/>
                    <a:pt x="1327" y="297"/>
                    <a:pt x="1327" y="663"/>
                  </a:cubicBezTo>
                  <a:cubicBezTo>
                    <a:pt x="1327" y="1029"/>
                    <a:pt x="1030" y="1326"/>
                    <a:pt x="663" y="1326"/>
                  </a:cubicBezTo>
                  <a:cubicBezTo>
                    <a:pt x="297" y="1326"/>
                    <a:pt x="0" y="1029"/>
                    <a:pt x="0" y="663"/>
                  </a:cubicBezTo>
                  <a:cubicBezTo>
                    <a:pt x="0" y="297"/>
                    <a:pt x="297" y="0"/>
                    <a:pt x="663" y="0"/>
                  </a:cubicBezTo>
                  <a:close/>
                  <a:moveTo>
                    <a:pt x="663" y="85"/>
                  </a:moveTo>
                  <a:cubicBezTo>
                    <a:pt x="344" y="85"/>
                    <a:pt x="85" y="344"/>
                    <a:pt x="85" y="663"/>
                  </a:cubicBezTo>
                  <a:cubicBezTo>
                    <a:pt x="85" y="983"/>
                    <a:pt x="344" y="1242"/>
                    <a:pt x="663" y="1242"/>
                  </a:cubicBezTo>
                  <a:cubicBezTo>
                    <a:pt x="983" y="1242"/>
                    <a:pt x="1242" y="983"/>
                    <a:pt x="1242" y="663"/>
                  </a:cubicBezTo>
                  <a:cubicBezTo>
                    <a:pt x="1242" y="344"/>
                    <a:pt x="983" y="85"/>
                    <a:pt x="663" y="8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</p:grpSp>
      <p:grpSp>
        <p:nvGrpSpPr>
          <p:cNvPr id="22" name="Arrow Left"/>
          <p:cNvGrpSpPr>
            <a:grpSpLocks noChangeAspect="1"/>
          </p:cNvGrpSpPr>
          <p:nvPr/>
        </p:nvGrpSpPr>
        <p:grpSpPr>
          <a:xfrm>
            <a:off x="155575" y="155575"/>
            <a:ext cx="377825" cy="377825"/>
            <a:chOff x="5450045" y="4756945"/>
            <a:chExt cx="377825" cy="377825"/>
          </a:xfrm>
          <a:solidFill>
            <a:schemeClr val="bg1"/>
          </a:solidFill>
        </p:grpSpPr>
        <p:sp>
          <p:nvSpPr>
            <p:cNvPr id="23" name="Arrow Left Icon">
              <a:hlinkClick r:id="" action="ppaction://hlinkshowjump?jump=previousslide"/>
            </p:cNvPr>
            <p:cNvSpPr>
              <a:spLocks noChangeAspect="1"/>
            </p:cNvSpPr>
            <p:nvPr/>
          </p:nvSpPr>
          <p:spPr bwMode="auto">
            <a:xfrm>
              <a:off x="5538151" y="4872832"/>
              <a:ext cx="201612" cy="146050"/>
            </a:xfrm>
            <a:custGeom>
              <a:avLst/>
              <a:gdLst>
                <a:gd name="T0" fmla="*/ 127 w 127"/>
                <a:gd name="T1" fmla="*/ 36 h 92"/>
                <a:gd name="T2" fmla="*/ 127 w 127"/>
                <a:gd name="T3" fmla="*/ 56 h 92"/>
                <a:gd name="T4" fmla="*/ 44 w 127"/>
                <a:gd name="T5" fmla="*/ 56 h 92"/>
                <a:gd name="T6" fmla="*/ 81 w 127"/>
                <a:gd name="T7" fmla="*/ 92 h 92"/>
                <a:gd name="T8" fmla="*/ 48 w 127"/>
                <a:gd name="T9" fmla="*/ 92 h 92"/>
                <a:gd name="T10" fmla="*/ 0 w 127"/>
                <a:gd name="T11" fmla="*/ 46 h 92"/>
                <a:gd name="T12" fmla="*/ 48 w 127"/>
                <a:gd name="T13" fmla="*/ 0 h 92"/>
                <a:gd name="T14" fmla="*/ 81 w 127"/>
                <a:gd name="T15" fmla="*/ 0 h 92"/>
                <a:gd name="T16" fmla="*/ 44 w 127"/>
                <a:gd name="T17" fmla="*/ 36 h 92"/>
                <a:gd name="T18" fmla="*/ 127 w 127"/>
                <a:gd name="T19" fmla="*/ 3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92">
                  <a:moveTo>
                    <a:pt x="127" y="36"/>
                  </a:moveTo>
                  <a:lnTo>
                    <a:pt x="127" y="56"/>
                  </a:lnTo>
                  <a:lnTo>
                    <a:pt x="44" y="56"/>
                  </a:lnTo>
                  <a:lnTo>
                    <a:pt x="81" y="92"/>
                  </a:lnTo>
                  <a:lnTo>
                    <a:pt x="48" y="92"/>
                  </a:lnTo>
                  <a:lnTo>
                    <a:pt x="0" y="46"/>
                  </a:lnTo>
                  <a:lnTo>
                    <a:pt x="48" y="0"/>
                  </a:lnTo>
                  <a:lnTo>
                    <a:pt x="81" y="0"/>
                  </a:lnTo>
                  <a:lnTo>
                    <a:pt x="44" y="36"/>
                  </a:lnTo>
                  <a:lnTo>
                    <a:pt x="127" y="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  <p:sp>
          <p:nvSpPr>
            <p:cNvPr id="24" name="Circle"/>
            <p:cNvSpPr>
              <a:spLocks noChangeAspect="1" noEditPoints="1"/>
            </p:cNvSpPr>
            <p:nvPr/>
          </p:nvSpPr>
          <p:spPr bwMode="auto">
            <a:xfrm>
              <a:off x="5450045" y="4756945"/>
              <a:ext cx="377825" cy="377825"/>
            </a:xfrm>
            <a:custGeom>
              <a:avLst/>
              <a:gdLst>
                <a:gd name="T0" fmla="*/ 663 w 1327"/>
                <a:gd name="T1" fmla="*/ 0 h 1326"/>
                <a:gd name="T2" fmla="*/ 1327 w 1327"/>
                <a:gd name="T3" fmla="*/ 663 h 1326"/>
                <a:gd name="T4" fmla="*/ 663 w 1327"/>
                <a:gd name="T5" fmla="*/ 1326 h 1326"/>
                <a:gd name="T6" fmla="*/ 0 w 1327"/>
                <a:gd name="T7" fmla="*/ 663 h 1326"/>
                <a:gd name="T8" fmla="*/ 663 w 1327"/>
                <a:gd name="T9" fmla="*/ 0 h 1326"/>
                <a:gd name="T10" fmla="*/ 663 w 1327"/>
                <a:gd name="T11" fmla="*/ 85 h 1326"/>
                <a:gd name="T12" fmla="*/ 85 w 1327"/>
                <a:gd name="T13" fmla="*/ 663 h 1326"/>
                <a:gd name="T14" fmla="*/ 663 w 1327"/>
                <a:gd name="T15" fmla="*/ 1242 h 1326"/>
                <a:gd name="T16" fmla="*/ 1242 w 1327"/>
                <a:gd name="T17" fmla="*/ 663 h 1326"/>
                <a:gd name="T18" fmla="*/ 663 w 1327"/>
                <a:gd name="T19" fmla="*/ 85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7" h="1326">
                  <a:moveTo>
                    <a:pt x="663" y="0"/>
                  </a:moveTo>
                  <a:cubicBezTo>
                    <a:pt x="1030" y="0"/>
                    <a:pt x="1327" y="297"/>
                    <a:pt x="1327" y="663"/>
                  </a:cubicBezTo>
                  <a:cubicBezTo>
                    <a:pt x="1327" y="1029"/>
                    <a:pt x="1030" y="1326"/>
                    <a:pt x="663" y="1326"/>
                  </a:cubicBezTo>
                  <a:cubicBezTo>
                    <a:pt x="297" y="1326"/>
                    <a:pt x="0" y="1029"/>
                    <a:pt x="0" y="663"/>
                  </a:cubicBezTo>
                  <a:cubicBezTo>
                    <a:pt x="0" y="297"/>
                    <a:pt x="297" y="0"/>
                    <a:pt x="663" y="0"/>
                  </a:cubicBezTo>
                  <a:close/>
                  <a:moveTo>
                    <a:pt x="663" y="85"/>
                  </a:moveTo>
                  <a:cubicBezTo>
                    <a:pt x="344" y="85"/>
                    <a:pt x="85" y="344"/>
                    <a:pt x="85" y="663"/>
                  </a:cubicBezTo>
                  <a:cubicBezTo>
                    <a:pt x="85" y="983"/>
                    <a:pt x="344" y="1242"/>
                    <a:pt x="663" y="1242"/>
                  </a:cubicBezTo>
                  <a:cubicBezTo>
                    <a:pt x="983" y="1242"/>
                    <a:pt x="1242" y="983"/>
                    <a:pt x="1242" y="663"/>
                  </a:cubicBezTo>
                  <a:cubicBezTo>
                    <a:pt x="1242" y="344"/>
                    <a:pt x="983" y="85"/>
                    <a:pt x="663" y="8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914400" y="2971800"/>
            <a:ext cx="267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  <a:cs typeface="Segoe UI Light" pitchFamily="34" charset="0"/>
              </a:rPr>
              <a:t>Take</a:t>
            </a:r>
            <a:r>
              <a:rPr lang="en-US" sz="2400" dirty="0" smtClean="0">
                <a:solidFill>
                  <a:srgbClr val="996633"/>
                </a:solidFill>
                <a:latin typeface="Calibri" pitchFamily="34" charset="0"/>
                <a:cs typeface="Segoe UI Light" pitchFamily="34" charset="0"/>
              </a:rPr>
              <a:t> TIME </a:t>
            </a:r>
            <a:r>
              <a:rPr lang="en-US" sz="2400" dirty="0" smtClean="0">
                <a:latin typeface="Calibri" pitchFamily="34" charset="0"/>
                <a:cs typeface="Segoe UI Light" pitchFamily="34" charset="0"/>
              </a:rPr>
              <a:t>for Kids</a:t>
            </a:r>
            <a:endParaRPr lang="en-US" sz="2400" dirty="0">
              <a:latin typeface="Calibri" pitchFamily="34" charset="0"/>
              <a:cs typeface="Segoe UI Ligh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3429000"/>
            <a:ext cx="3124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Segoe UI" pitchFamily="34" charset="0"/>
                <a:cs typeface="Segoe UI Light" pitchFamily="34" charset="0"/>
              </a:rPr>
              <a:t>It is easier to build strong children than to repair broken men. </a:t>
            </a:r>
            <a:r>
              <a:rPr lang="de-DE" b="1" dirty="0">
                <a:solidFill>
                  <a:srgbClr val="996633"/>
                </a:solidFill>
                <a:latin typeface="Calibri" pitchFamily="34" charset="0"/>
                <a:ea typeface="Segoe UI" pitchFamily="34" charset="0"/>
                <a:cs typeface="Segoe UI Light" pitchFamily="34" charset="0"/>
              </a:rPr>
              <a:t> </a:t>
            </a:r>
            <a:r>
              <a:rPr lang="de-DE" b="1" dirty="0" smtClean="0">
                <a:solidFill>
                  <a:srgbClr val="996633"/>
                </a:solidFill>
                <a:latin typeface="Calibri" pitchFamily="34" charset="0"/>
                <a:ea typeface="Segoe UI" pitchFamily="34" charset="0"/>
                <a:cs typeface="Segoe UI Light" pitchFamily="34" charset="0"/>
              </a:rPr>
              <a:t>      F. Douglas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Segoe UI" pitchFamily="34" charset="0"/>
              <a:cs typeface="Segoe UI Ligh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4400" y="4572000"/>
            <a:ext cx="533400" cy="584775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1600" dirty="0" smtClean="0">
              <a:solidFill>
                <a:schemeClr val="bg1"/>
              </a:solidFill>
              <a:latin typeface="Calibri" pitchFamily="34" charset="0"/>
              <a:cs typeface="Segoe UI Light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Calibri" pitchFamily="34" charset="0"/>
              <a:cs typeface="Segoe UI Ligh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16886" y="5282625"/>
            <a:ext cx="510076" cy="584775"/>
          </a:xfrm>
          <a:prstGeom prst="rect">
            <a:avLst/>
          </a:prstGeom>
          <a:solidFill>
            <a:srgbClr val="C68C52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endParaRPr lang="en-US" sz="1600" dirty="0" smtClean="0">
              <a:solidFill>
                <a:schemeClr val="bg1"/>
              </a:solidFill>
              <a:latin typeface="Calibri" pitchFamily="34" charset="0"/>
              <a:cs typeface="Segoe UI Light" pitchFamily="34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Segoe UI Light" pitchFamily="34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  <a:cs typeface="Segoe UI Light" pitchFamily="34" charset="0"/>
              </a:rPr>
              <a:t>      </a:t>
            </a:r>
            <a:endParaRPr lang="en-US" sz="1600" dirty="0">
              <a:solidFill>
                <a:schemeClr val="bg1"/>
              </a:solidFill>
              <a:latin typeface="Calibri" pitchFamily="34" charset="0"/>
              <a:cs typeface="Segoe UI Light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94516" y="4495800"/>
            <a:ext cx="2620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Segoe UI" pitchFamily="34" charset="0"/>
                <a:cs typeface="Segoe UI Light" pitchFamily="34" charset="0"/>
              </a:rPr>
              <a:t>If I could relive my life, I would devote my entire ministry to reaching children for God.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Segoe UI" pitchFamily="34" charset="0"/>
              <a:cs typeface="Segoe UI Light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341361" y="5607487"/>
            <a:ext cx="12400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Segoe UI" pitchFamily="34" charset="0"/>
                <a:cs typeface="Segoe UI Light" pitchFamily="34" charset="0"/>
              </a:rPr>
              <a:t>D.L. Moody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Segoe UI" pitchFamily="34" charset="0"/>
              <a:cs typeface="Segoe UI Light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98131" y="2971800"/>
            <a:ext cx="263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  <a:cs typeface="Segoe UI Light" pitchFamily="34" charset="0"/>
              </a:rPr>
              <a:t>Important </a:t>
            </a:r>
            <a:r>
              <a:rPr lang="en-US" sz="2400" dirty="0" smtClean="0">
                <a:solidFill>
                  <a:srgbClr val="FF7B21"/>
                </a:solidFill>
                <a:latin typeface="Calibri" pitchFamily="34" charset="0"/>
                <a:cs typeface="Segoe UI Light" pitchFamily="34" charset="0"/>
              </a:rPr>
              <a:t>Work</a:t>
            </a:r>
            <a:endParaRPr lang="en-US" sz="2400" dirty="0">
              <a:solidFill>
                <a:srgbClr val="009AAC"/>
              </a:solidFill>
              <a:latin typeface="Calibri" pitchFamily="34" charset="0"/>
              <a:cs typeface="Segoe UI Light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334000" y="3429000"/>
            <a:ext cx="3124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Segoe UI" pitchFamily="34" charset="0"/>
                <a:cs typeface="Segoe UI Light" pitchFamily="34" charset="0"/>
              </a:rPr>
              <a:t>If children‘s work is neglected you lose the next generation.   	</a:t>
            </a:r>
            <a:r>
              <a:rPr lang="de-DE" b="1" dirty="0" smtClean="0">
                <a:solidFill>
                  <a:srgbClr val="FF7B21"/>
                </a:solidFill>
                <a:latin typeface="Calibri" pitchFamily="34" charset="0"/>
                <a:ea typeface="Segoe UI" pitchFamily="34" charset="0"/>
                <a:cs typeface="Segoe UI Light" pitchFamily="34" charset="0"/>
              </a:rPr>
              <a:t>P. Johnstone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Segoe UI" pitchFamily="34" charset="0"/>
              <a:cs typeface="Segoe UI Light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10200" y="4572000"/>
            <a:ext cx="544850" cy="58477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6600"/>
                </a:solidFill>
                <a:latin typeface="Calibri" pitchFamily="34" charset="0"/>
                <a:cs typeface="Segoe UI Light" pitchFamily="34" charset="0"/>
              </a:rPr>
              <a:t>VP</a:t>
            </a:r>
          </a:p>
          <a:p>
            <a:pPr algn="ctr"/>
            <a:r>
              <a:rPr lang="en-US" sz="1600" dirty="0" smtClean="0">
                <a:solidFill>
                  <a:srgbClr val="FF6600"/>
                </a:solidFill>
                <a:latin typeface="Calibri" pitchFamily="34" charset="0"/>
                <a:cs typeface="Segoe UI Light" pitchFamily="34" charset="0"/>
              </a:rPr>
              <a:t>21</a:t>
            </a:r>
            <a:endParaRPr lang="en-US" sz="1600" dirty="0">
              <a:solidFill>
                <a:srgbClr val="FF6600"/>
              </a:solidFill>
              <a:latin typeface="Calibri" pitchFamily="34" charset="0"/>
              <a:cs typeface="Segoe UI Light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990316" y="4495800"/>
            <a:ext cx="26202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Segoe UI" pitchFamily="34" charset="0"/>
                <a:cs typeface="Segoe UI Light" pitchFamily="34" charset="0"/>
              </a:rPr>
              <a:t>The idea of changing the world is utter nonsense.. unless you‘re a children‘s pastor; then it may be possible.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Segoe UI" pitchFamily="34" charset="0"/>
              <a:cs typeface="Segoe UI Light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502175" y="5607487"/>
            <a:ext cx="9699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Segoe UI" pitchFamily="34" charset="0"/>
                <a:cs typeface="Segoe UI Light" pitchFamily="34" charset="0"/>
              </a:rPr>
              <a:t>R. Fields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Segoe UI" pitchFamily="34" charset="0"/>
              <a:cs typeface="Segoe UI Light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10200" y="5282625"/>
            <a:ext cx="544850" cy="584775"/>
          </a:xfrm>
          <a:prstGeom prst="rect">
            <a:avLst/>
          </a:prstGeom>
          <a:solidFill>
            <a:srgbClr val="FF9F5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9F5D"/>
                </a:solidFill>
                <a:latin typeface="Calibri" pitchFamily="34" charset="0"/>
                <a:cs typeface="Segoe UI Light" pitchFamily="34" charset="0"/>
              </a:rPr>
              <a:t>HD</a:t>
            </a:r>
          </a:p>
          <a:p>
            <a:pPr algn="ctr"/>
            <a:r>
              <a:rPr lang="en-US" sz="1600" dirty="0" smtClean="0">
                <a:solidFill>
                  <a:srgbClr val="FF9F5D"/>
                </a:solidFill>
                <a:latin typeface="Calibri" pitchFamily="34" charset="0"/>
                <a:cs typeface="Segoe UI Light" pitchFamily="34" charset="0"/>
              </a:rPr>
              <a:t>27</a:t>
            </a:r>
            <a:endParaRPr lang="en-US" sz="1600" dirty="0">
              <a:solidFill>
                <a:srgbClr val="FF9F5D"/>
              </a:solidFill>
              <a:latin typeface="Calibri" pitchFamily="34" charset="0"/>
              <a:cs typeface="Segoe UI Light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495800" y="1143000"/>
            <a:ext cx="0" cy="480060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57200" y="6324600"/>
            <a:ext cx="824150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81000" y="6367046"/>
            <a:ext cx="23055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Segoe UI Light" pitchFamily="34" charset="0"/>
              </a:rPr>
              <a:t>www.newchapter.com.au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Segoe UI Light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229600" y="6367046"/>
            <a:ext cx="575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Segoe UI Light" pitchFamily="34" charset="0"/>
              </a:rPr>
              <a:t>8/14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475023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rrow Right"/>
          <p:cNvGrpSpPr>
            <a:grpSpLocks noChangeAspect="1"/>
          </p:cNvGrpSpPr>
          <p:nvPr/>
        </p:nvGrpSpPr>
        <p:grpSpPr>
          <a:xfrm>
            <a:off x="8610600" y="6327775"/>
            <a:ext cx="377825" cy="377825"/>
            <a:chOff x="5060314" y="4729957"/>
            <a:chExt cx="377825" cy="377825"/>
          </a:xfrm>
          <a:solidFill>
            <a:schemeClr val="bg1"/>
          </a:solidFill>
        </p:grpSpPr>
        <p:sp>
          <p:nvSpPr>
            <p:cNvPr id="3" name="Arrow Right Icon">
              <a:hlinkClick r:id="" action="ppaction://hlinkshowjump?jump=nextslide"/>
            </p:cNvPr>
            <p:cNvSpPr>
              <a:spLocks noChangeAspect="1"/>
            </p:cNvSpPr>
            <p:nvPr/>
          </p:nvSpPr>
          <p:spPr bwMode="auto">
            <a:xfrm>
              <a:off x="5148420" y="4845844"/>
              <a:ext cx="201612" cy="146050"/>
            </a:xfrm>
            <a:custGeom>
              <a:avLst/>
              <a:gdLst>
                <a:gd name="T0" fmla="*/ 0 w 127"/>
                <a:gd name="T1" fmla="*/ 36 h 92"/>
                <a:gd name="T2" fmla="*/ 0 w 127"/>
                <a:gd name="T3" fmla="*/ 56 h 92"/>
                <a:gd name="T4" fmla="*/ 83 w 127"/>
                <a:gd name="T5" fmla="*/ 56 h 92"/>
                <a:gd name="T6" fmla="*/ 46 w 127"/>
                <a:gd name="T7" fmla="*/ 92 h 92"/>
                <a:gd name="T8" fmla="*/ 79 w 127"/>
                <a:gd name="T9" fmla="*/ 92 h 92"/>
                <a:gd name="T10" fmla="*/ 127 w 127"/>
                <a:gd name="T11" fmla="*/ 46 h 92"/>
                <a:gd name="T12" fmla="*/ 79 w 127"/>
                <a:gd name="T13" fmla="*/ 0 h 92"/>
                <a:gd name="T14" fmla="*/ 46 w 127"/>
                <a:gd name="T15" fmla="*/ 0 h 92"/>
                <a:gd name="T16" fmla="*/ 83 w 127"/>
                <a:gd name="T17" fmla="*/ 36 h 92"/>
                <a:gd name="T18" fmla="*/ 0 w 127"/>
                <a:gd name="T19" fmla="*/ 3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92">
                  <a:moveTo>
                    <a:pt x="0" y="36"/>
                  </a:moveTo>
                  <a:lnTo>
                    <a:pt x="0" y="56"/>
                  </a:lnTo>
                  <a:lnTo>
                    <a:pt x="83" y="56"/>
                  </a:lnTo>
                  <a:lnTo>
                    <a:pt x="46" y="92"/>
                  </a:lnTo>
                  <a:lnTo>
                    <a:pt x="79" y="92"/>
                  </a:lnTo>
                  <a:lnTo>
                    <a:pt x="127" y="46"/>
                  </a:lnTo>
                  <a:lnTo>
                    <a:pt x="79" y="0"/>
                  </a:lnTo>
                  <a:lnTo>
                    <a:pt x="46" y="0"/>
                  </a:lnTo>
                  <a:lnTo>
                    <a:pt x="83" y="36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  <p:sp>
          <p:nvSpPr>
            <p:cNvPr id="4" name="Circle"/>
            <p:cNvSpPr>
              <a:spLocks noChangeAspect="1" noEditPoints="1"/>
            </p:cNvSpPr>
            <p:nvPr/>
          </p:nvSpPr>
          <p:spPr bwMode="auto">
            <a:xfrm>
              <a:off x="5060314" y="4729957"/>
              <a:ext cx="377825" cy="377825"/>
            </a:xfrm>
            <a:custGeom>
              <a:avLst/>
              <a:gdLst>
                <a:gd name="T0" fmla="*/ 663 w 1327"/>
                <a:gd name="T1" fmla="*/ 0 h 1326"/>
                <a:gd name="T2" fmla="*/ 1327 w 1327"/>
                <a:gd name="T3" fmla="*/ 663 h 1326"/>
                <a:gd name="T4" fmla="*/ 663 w 1327"/>
                <a:gd name="T5" fmla="*/ 1326 h 1326"/>
                <a:gd name="T6" fmla="*/ 0 w 1327"/>
                <a:gd name="T7" fmla="*/ 663 h 1326"/>
                <a:gd name="T8" fmla="*/ 663 w 1327"/>
                <a:gd name="T9" fmla="*/ 0 h 1326"/>
                <a:gd name="T10" fmla="*/ 663 w 1327"/>
                <a:gd name="T11" fmla="*/ 85 h 1326"/>
                <a:gd name="T12" fmla="*/ 85 w 1327"/>
                <a:gd name="T13" fmla="*/ 663 h 1326"/>
                <a:gd name="T14" fmla="*/ 663 w 1327"/>
                <a:gd name="T15" fmla="*/ 1242 h 1326"/>
                <a:gd name="T16" fmla="*/ 1242 w 1327"/>
                <a:gd name="T17" fmla="*/ 663 h 1326"/>
                <a:gd name="T18" fmla="*/ 663 w 1327"/>
                <a:gd name="T19" fmla="*/ 85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7" h="1326">
                  <a:moveTo>
                    <a:pt x="663" y="0"/>
                  </a:moveTo>
                  <a:cubicBezTo>
                    <a:pt x="1030" y="0"/>
                    <a:pt x="1327" y="297"/>
                    <a:pt x="1327" y="663"/>
                  </a:cubicBezTo>
                  <a:cubicBezTo>
                    <a:pt x="1327" y="1029"/>
                    <a:pt x="1030" y="1326"/>
                    <a:pt x="663" y="1326"/>
                  </a:cubicBezTo>
                  <a:cubicBezTo>
                    <a:pt x="297" y="1326"/>
                    <a:pt x="0" y="1029"/>
                    <a:pt x="0" y="663"/>
                  </a:cubicBezTo>
                  <a:cubicBezTo>
                    <a:pt x="0" y="297"/>
                    <a:pt x="297" y="0"/>
                    <a:pt x="663" y="0"/>
                  </a:cubicBezTo>
                  <a:close/>
                  <a:moveTo>
                    <a:pt x="663" y="85"/>
                  </a:moveTo>
                  <a:cubicBezTo>
                    <a:pt x="344" y="85"/>
                    <a:pt x="85" y="344"/>
                    <a:pt x="85" y="663"/>
                  </a:cubicBezTo>
                  <a:cubicBezTo>
                    <a:pt x="85" y="983"/>
                    <a:pt x="344" y="1242"/>
                    <a:pt x="663" y="1242"/>
                  </a:cubicBezTo>
                  <a:cubicBezTo>
                    <a:pt x="983" y="1242"/>
                    <a:pt x="1242" y="983"/>
                    <a:pt x="1242" y="663"/>
                  </a:cubicBezTo>
                  <a:cubicBezTo>
                    <a:pt x="1242" y="344"/>
                    <a:pt x="983" y="85"/>
                    <a:pt x="663" y="8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</p:grpSp>
      <p:grpSp>
        <p:nvGrpSpPr>
          <p:cNvPr id="5" name="Arrow Left"/>
          <p:cNvGrpSpPr>
            <a:grpSpLocks noChangeAspect="1"/>
          </p:cNvGrpSpPr>
          <p:nvPr/>
        </p:nvGrpSpPr>
        <p:grpSpPr>
          <a:xfrm>
            <a:off x="155575" y="6327775"/>
            <a:ext cx="377825" cy="377825"/>
            <a:chOff x="5450045" y="4756945"/>
            <a:chExt cx="377825" cy="377825"/>
          </a:xfrm>
          <a:solidFill>
            <a:schemeClr val="bg1"/>
          </a:solidFill>
        </p:grpSpPr>
        <p:sp>
          <p:nvSpPr>
            <p:cNvPr id="6" name="Arrow Left Icon">
              <a:hlinkClick r:id="" action="ppaction://hlinkshowjump?jump=previousslide"/>
            </p:cNvPr>
            <p:cNvSpPr>
              <a:spLocks noChangeAspect="1"/>
            </p:cNvSpPr>
            <p:nvPr/>
          </p:nvSpPr>
          <p:spPr bwMode="auto">
            <a:xfrm>
              <a:off x="5538151" y="4872832"/>
              <a:ext cx="201612" cy="146050"/>
            </a:xfrm>
            <a:custGeom>
              <a:avLst/>
              <a:gdLst>
                <a:gd name="T0" fmla="*/ 127 w 127"/>
                <a:gd name="T1" fmla="*/ 36 h 92"/>
                <a:gd name="T2" fmla="*/ 127 w 127"/>
                <a:gd name="T3" fmla="*/ 56 h 92"/>
                <a:gd name="T4" fmla="*/ 44 w 127"/>
                <a:gd name="T5" fmla="*/ 56 h 92"/>
                <a:gd name="T6" fmla="*/ 81 w 127"/>
                <a:gd name="T7" fmla="*/ 92 h 92"/>
                <a:gd name="T8" fmla="*/ 48 w 127"/>
                <a:gd name="T9" fmla="*/ 92 h 92"/>
                <a:gd name="T10" fmla="*/ 0 w 127"/>
                <a:gd name="T11" fmla="*/ 46 h 92"/>
                <a:gd name="T12" fmla="*/ 48 w 127"/>
                <a:gd name="T13" fmla="*/ 0 h 92"/>
                <a:gd name="T14" fmla="*/ 81 w 127"/>
                <a:gd name="T15" fmla="*/ 0 h 92"/>
                <a:gd name="T16" fmla="*/ 44 w 127"/>
                <a:gd name="T17" fmla="*/ 36 h 92"/>
                <a:gd name="T18" fmla="*/ 127 w 127"/>
                <a:gd name="T19" fmla="*/ 3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92">
                  <a:moveTo>
                    <a:pt x="127" y="36"/>
                  </a:moveTo>
                  <a:lnTo>
                    <a:pt x="127" y="56"/>
                  </a:lnTo>
                  <a:lnTo>
                    <a:pt x="44" y="56"/>
                  </a:lnTo>
                  <a:lnTo>
                    <a:pt x="81" y="92"/>
                  </a:lnTo>
                  <a:lnTo>
                    <a:pt x="48" y="92"/>
                  </a:lnTo>
                  <a:lnTo>
                    <a:pt x="0" y="46"/>
                  </a:lnTo>
                  <a:lnTo>
                    <a:pt x="48" y="0"/>
                  </a:lnTo>
                  <a:lnTo>
                    <a:pt x="81" y="0"/>
                  </a:lnTo>
                  <a:lnTo>
                    <a:pt x="44" y="36"/>
                  </a:lnTo>
                  <a:lnTo>
                    <a:pt x="127" y="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  <p:sp>
          <p:nvSpPr>
            <p:cNvPr id="7" name="Circle"/>
            <p:cNvSpPr>
              <a:spLocks noChangeAspect="1" noEditPoints="1"/>
            </p:cNvSpPr>
            <p:nvPr/>
          </p:nvSpPr>
          <p:spPr bwMode="auto">
            <a:xfrm>
              <a:off x="5450045" y="4756945"/>
              <a:ext cx="377825" cy="377825"/>
            </a:xfrm>
            <a:custGeom>
              <a:avLst/>
              <a:gdLst>
                <a:gd name="T0" fmla="*/ 663 w 1327"/>
                <a:gd name="T1" fmla="*/ 0 h 1326"/>
                <a:gd name="T2" fmla="*/ 1327 w 1327"/>
                <a:gd name="T3" fmla="*/ 663 h 1326"/>
                <a:gd name="T4" fmla="*/ 663 w 1327"/>
                <a:gd name="T5" fmla="*/ 1326 h 1326"/>
                <a:gd name="T6" fmla="*/ 0 w 1327"/>
                <a:gd name="T7" fmla="*/ 663 h 1326"/>
                <a:gd name="T8" fmla="*/ 663 w 1327"/>
                <a:gd name="T9" fmla="*/ 0 h 1326"/>
                <a:gd name="T10" fmla="*/ 663 w 1327"/>
                <a:gd name="T11" fmla="*/ 85 h 1326"/>
                <a:gd name="T12" fmla="*/ 85 w 1327"/>
                <a:gd name="T13" fmla="*/ 663 h 1326"/>
                <a:gd name="T14" fmla="*/ 663 w 1327"/>
                <a:gd name="T15" fmla="*/ 1242 h 1326"/>
                <a:gd name="T16" fmla="*/ 1242 w 1327"/>
                <a:gd name="T17" fmla="*/ 663 h 1326"/>
                <a:gd name="T18" fmla="*/ 663 w 1327"/>
                <a:gd name="T19" fmla="*/ 85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7" h="1326">
                  <a:moveTo>
                    <a:pt x="663" y="0"/>
                  </a:moveTo>
                  <a:cubicBezTo>
                    <a:pt x="1030" y="0"/>
                    <a:pt x="1327" y="297"/>
                    <a:pt x="1327" y="663"/>
                  </a:cubicBezTo>
                  <a:cubicBezTo>
                    <a:pt x="1327" y="1029"/>
                    <a:pt x="1030" y="1326"/>
                    <a:pt x="663" y="1326"/>
                  </a:cubicBezTo>
                  <a:cubicBezTo>
                    <a:pt x="297" y="1326"/>
                    <a:pt x="0" y="1029"/>
                    <a:pt x="0" y="663"/>
                  </a:cubicBezTo>
                  <a:cubicBezTo>
                    <a:pt x="0" y="297"/>
                    <a:pt x="297" y="0"/>
                    <a:pt x="663" y="0"/>
                  </a:cubicBezTo>
                  <a:close/>
                  <a:moveTo>
                    <a:pt x="663" y="85"/>
                  </a:moveTo>
                  <a:cubicBezTo>
                    <a:pt x="344" y="85"/>
                    <a:pt x="85" y="344"/>
                    <a:pt x="85" y="663"/>
                  </a:cubicBezTo>
                  <a:cubicBezTo>
                    <a:pt x="85" y="983"/>
                    <a:pt x="344" y="1242"/>
                    <a:pt x="663" y="1242"/>
                  </a:cubicBezTo>
                  <a:cubicBezTo>
                    <a:pt x="983" y="1242"/>
                    <a:pt x="1242" y="983"/>
                    <a:pt x="1242" y="663"/>
                  </a:cubicBezTo>
                  <a:cubicBezTo>
                    <a:pt x="1242" y="344"/>
                    <a:pt x="983" y="85"/>
                    <a:pt x="663" y="8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457200" y="533400"/>
            <a:ext cx="824150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1577" y="1905000"/>
            <a:ext cx="2630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D0845"/>
                </a:solidFill>
                <a:latin typeface="Calibri" pitchFamily="34" charset="0"/>
                <a:cs typeface="Segoe UI Light" pitchFamily="34" charset="0"/>
              </a:rPr>
              <a:t>Most adults believe</a:t>
            </a:r>
            <a:endParaRPr lang="en-US" sz="2400" dirty="0">
              <a:latin typeface="Calibri" pitchFamily="34" charset="0"/>
              <a:cs typeface="Segoe UI Ligh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496" y="2205335"/>
            <a:ext cx="2996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itchFamily="34" charset="0"/>
                <a:cs typeface="Segoe UI Light" pitchFamily="34" charset="0"/>
              </a:rPr>
              <a:t>c</a:t>
            </a:r>
            <a:r>
              <a:rPr lang="en-US" sz="2400" dirty="0" smtClean="0">
                <a:latin typeface="Calibri" pitchFamily="34" charset="0"/>
                <a:cs typeface="Segoe UI Light" pitchFamily="34" charset="0"/>
              </a:rPr>
              <a:t>hildren are important</a:t>
            </a:r>
            <a:endParaRPr lang="en-US" sz="2400" dirty="0">
              <a:latin typeface="Calibri" pitchFamily="34" charset="0"/>
              <a:cs typeface="Segoe UI Light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09987" y="1800761"/>
            <a:ext cx="2770990" cy="0"/>
          </a:xfrm>
          <a:prstGeom prst="line">
            <a:avLst/>
          </a:prstGeom>
          <a:ln w="28575">
            <a:solidFill>
              <a:srgbClr val="FD08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09987" y="2867561"/>
            <a:ext cx="2770990" cy="0"/>
          </a:xfrm>
          <a:prstGeom prst="line">
            <a:avLst/>
          </a:prstGeom>
          <a:ln w="28575">
            <a:solidFill>
              <a:srgbClr val="FD08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407215" y="1800761"/>
            <a:ext cx="1237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9AAC"/>
                </a:solidFill>
                <a:latin typeface="Calibri" pitchFamily="34" charset="0"/>
                <a:cs typeface="Segoe UI Light" pitchFamily="34" charset="0"/>
              </a:rPr>
              <a:t>+</a:t>
            </a:r>
            <a:r>
              <a:rPr lang="en-US" sz="2400" dirty="0" smtClean="0">
                <a:solidFill>
                  <a:srgbClr val="FD0845"/>
                </a:solidFill>
                <a:latin typeface="Calibri" pitchFamily="34" charset="0"/>
                <a:cs typeface="Segoe UI Light" pitchFamily="34" charset="0"/>
              </a:rPr>
              <a:t> TEACH</a:t>
            </a:r>
            <a:endParaRPr lang="en-US" sz="2400" dirty="0">
              <a:latin typeface="Calibri" pitchFamily="34" charset="0"/>
              <a:cs typeface="Segoe UI Ligh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07697" y="2101096"/>
            <a:ext cx="2005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9AAC"/>
                </a:solidFill>
                <a:latin typeface="Calibri" pitchFamily="34" charset="0"/>
                <a:cs typeface="Segoe UI Light" pitchFamily="34" charset="0"/>
              </a:rPr>
              <a:t>+</a:t>
            </a:r>
            <a:r>
              <a:rPr lang="en-US" sz="2400" dirty="0" smtClean="0">
                <a:solidFill>
                  <a:srgbClr val="FD0845"/>
                </a:solidFill>
                <a:latin typeface="Calibri" pitchFamily="34" charset="0"/>
                <a:cs typeface="Segoe UI Light" pitchFamily="34" charset="0"/>
              </a:rPr>
              <a:t> ENCOURAGE</a:t>
            </a:r>
            <a:endParaRPr lang="en-US" sz="2400" dirty="0">
              <a:latin typeface="Calibri" pitchFamily="34" charset="0"/>
              <a:cs typeface="Segoe UI Ligh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07697" y="2405896"/>
            <a:ext cx="1630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9AAC"/>
                </a:solidFill>
                <a:latin typeface="Calibri" pitchFamily="34" charset="0"/>
                <a:cs typeface="Segoe UI Light" pitchFamily="34" charset="0"/>
              </a:rPr>
              <a:t>+</a:t>
            </a:r>
            <a:r>
              <a:rPr lang="en-US" sz="2400" dirty="0" smtClean="0">
                <a:solidFill>
                  <a:srgbClr val="FD0845"/>
                </a:solidFill>
                <a:latin typeface="Calibri" pitchFamily="34" charset="0"/>
                <a:cs typeface="Segoe UI Light" pitchFamily="34" charset="0"/>
              </a:rPr>
              <a:t> MINISTER</a:t>
            </a:r>
            <a:endParaRPr lang="en-US" sz="2400" dirty="0">
              <a:latin typeface="Calibri" pitchFamily="34" charset="0"/>
              <a:cs typeface="Segoe UI Light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49024" y="1600706"/>
            <a:ext cx="14382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009AAC"/>
                </a:solidFill>
                <a:latin typeface="Calibri" pitchFamily="34" charset="0"/>
                <a:cs typeface="Segoe UI Light" pitchFamily="34" charset="0"/>
              </a:rPr>
              <a:t>5%</a:t>
            </a:r>
            <a:endParaRPr lang="en-US" sz="8000" dirty="0">
              <a:latin typeface="Calibri" pitchFamily="34" charset="0"/>
              <a:cs typeface="Segoe UI Ligh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62377" y="1800761"/>
            <a:ext cx="1286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D0845"/>
                </a:solidFill>
                <a:latin typeface="Calibri" pitchFamily="34" charset="0"/>
                <a:cs typeface="Segoe UI Light" pitchFamily="34" charset="0"/>
              </a:rPr>
              <a:t>ONLY 5%</a:t>
            </a:r>
            <a:endParaRPr lang="en-US" sz="2400" dirty="0">
              <a:latin typeface="Calibri" pitchFamily="34" charset="0"/>
              <a:cs typeface="Segoe UI Light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96296" y="2101096"/>
            <a:ext cx="2001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Segoe UI Light" pitchFamily="34" charset="0"/>
              </a:rPr>
              <a:t>ARE ENGAGED</a:t>
            </a:r>
            <a:endParaRPr lang="en-US" sz="2400" dirty="0">
              <a:latin typeface="Calibri" pitchFamily="34" charset="0"/>
              <a:cs typeface="Segoe UI Light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6977519" y="1800761"/>
            <a:ext cx="1792296" cy="0"/>
          </a:xfrm>
          <a:prstGeom prst="line">
            <a:avLst/>
          </a:prstGeom>
          <a:ln w="28575">
            <a:solidFill>
              <a:srgbClr val="009A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910787" y="2867561"/>
            <a:ext cx="1792297" cy="0"/>
          </a:xfrm>
          <a:prstGeom prst="line">
            <a:avLst/>
          </a:prstGeom>
          <a:ln w="28575">
            <a:solidFill>
              <a:srgbClr val="009A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894120" y="2410361"/>
            <a:ext cx="1623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9AAC"/>
                </a:solidFill>
                <a:latin typeface="Calibri" pitchFamily="34" charset="0"/>
                <a:cs typeface="Segoe UI Light" pitchFamily="34" charset="0"/>
              </a:rPr>
              <a:t>IN KIDS’ LIVES</a:t>
            </a:r>
            <a:endParaRPr lang="en-US" sz="2000" dirty="0">
              <a:solidFill>
                <a:srgbClr val="009AAC"/>
              </a:solidFill>
              <a:latin typeface="Calibri" pitchFamily="34" charset="0"/>
              <a:cs typeface="Segoe UI Light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7200" y="3272135"/>
            <a:ext cx="3941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Segoe UI Semibold" pitchFamily="34" charset="0"/>
              </a:rPr>
              <a:t>AN INCREDIBLE PRIVILEGE TO: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Segoe UI Semibold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33422" y="3733800"/>
            <a:ext cx="48767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Segoe UI Light" pitchFamily="34" charset="0"/>
              </a:rPr>
              <a:t>*teach and minister to children &amp; their families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Segoe UI Light" pitchFamily="34" charset="0"/>
              </a:rPr>
              <a:t>*demonstrate Christ’s love 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Segoe UI Light" pitchFamily="34" charset="0"/>
              </a:rPr>
              <a:t>*introduce them to Christ at an early age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Segoe UI Light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9447" y="909935"/>
            <a:ext cx="2517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Segoe UI Semibold" pitchFamily="34" charset="0"/>
                <a:cs typeface="Segoe UI Semibold" pitchFamily="34" charset="0"/>
              </a:rPr>
              <a:t>THE CHALLENGE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486400" y="3810000"/>
            <a:ext cx="3200400" cy="1676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noProof="1" smtClean="0">
                <a:solidFill>
                  <a:schemeClr val="tx1"/>
                </a:solidFill>
                <a:latin typeface="Calibri" pitchFamily="34" charset="0"/>
                <a:ea typeface="Segoe UI" pitchFamily="34" charset="0"/>
                <a:cs typeface="Segoe UI Light" pitchFamily="34" charset="0"/>
              </a:rPr>
              <a:t>   Kids go where there’s excitement; they stay where there’s love.</a:t>
            </a:r>
          </a:p>
          <a:p>
            <a:pPr algn="ctr"/>
            <a:r>
              <a:rPr lang="en-US" sz="2000" noProof="1" smtClean="0">
                <a:solidFill>
                  <a:srgbClr val="FD0845"/>
                </a:solidFill>
                <a:latin typeface="Calibri" pitchFamily="34" charset="0"/>
                <a:ea typeface="Segoe UI" pitchFamily="34" charset="0"/>
                <a:cs typeface="Segoe UI Light" pitchFamily="34" charset="0"/>
              </a:rPr>
              <a:t>ZIG ZIGLAR</a:t>
            </a:r>
            <a:endParaRPr lang="en-US" sz="2000" dirty="0">
              <a:solidFill>
                <a:srgbClr val="FD0845"/>
              </a:solidFill>
              <a:latin typeface="Calibri" pitchFamily="34" charset="0"/>
            </a:endParaRPr>
          </a:p>
        </p:txBody>
      </p:sp>
      <p:sp>
        <p:nvSpPr>
          <p:cNvPr id="41" name="Quote Icon"/>
          <p:cNvSpPr>
            <a:spLocks noChangeAspect="1" noEditPoints="1"/>
          </p:cNvSpPr>
          <p:nvPr/>
        </p:nvSpPr>
        <p:spPr bwMode="auto">
          <a:xfrm>
            <a:off x="5675313" y="3962400"/>
            <a:ext cx="192087" cy="166688"/>
          </a:xfrm>
          <a:custGeom>
            <a:avLst/>
            <a:gdLst>
              <a:gd name="T0" fmla="*/ 676 w 676"/>
              <a:gd name="T1" fmla="*/ 108 h 580"/>
              <a:gd name="T2" fmla="*/ 536 w 676"/>
              <a:gd name="T3" fmla="*/ 354 h 580"/>
              <a:gd name="T4" fmla="*/ 649 w 676"/>
              <a:gd name="T5" fmla="*/ 354 h 580"/>
              <a:gd name="T6" fmla="*/ 649 w 676"/>
              <a:gd name="T7" fmla="*/ 580 h 580"/>
              <a:gd name="T8" fmla="*/ 395 w 676"/>
              <a:gd name="T9" fmla="*/ 580 h 580"/>
              <a:gd name="T10" fmla="*/ 395 w 676"/>
              <a:gd name="T11" fmla="*/ 370 h 580"/>
              <a:gd name="T12" fmla="*/ 416 w 676"/>
              <a:gd name="T13" fmla="*/ 210 h 580"/>
              <a:gd name="T14" fmla="*/ 474 w 676"/>
              <a:gd name="T15" fmla="*/ 108 h 580"/>
              <a:gd name="T16" fmla="*/ 618 w 676"/>
              <a:gd name="T17" fmla="*/ 0 h 580"/>
              <a:gd name="T18" fmla="*/ 676 w 676"/>
              <a:gd name="T19" fmla="*/ 108 h 580"/>
              <a:gd name="T20" fmla="*/ 281 w 676"/>
              <a:gd name="T21" fmla="*/ 108 h 580"/>
              <a:gd name="T22" fmla="*/ 141 w 676"/>
              <a:gd name="T23" fmla="*/ 354 h 580"/>
              <a:gd name="T24" fmla="*/ 254 w 676"/>
              <a:gd name="T25" fmla="*/ 354 h 580"/>
              <a:gd name="T26" fmla="*/ 254 w 676"/>
              <a:gd name="T27" fmla="*/ 580 h 580"/>
              <a:gd name="T28" fmla="*/ 0 w 676"/>
              <a:gd name="T29" fmla="*/ 580 h 580"/>
              <a:gd name="T30" fmla="*/ 0 w 676"/>
              <a:gd name="T31" fmla="*/ 370 h 580"/>
              <a:gd name="T32" fmla="*/ 21 w 676"/>
              <a:gd name="T33" fmla="*/ 210 h 580"/>
              <a:gd name="T34" fmla="*/ 78 w 676"/>
              <a:gd name="T35" fmla="*/ 108 h 580"/>
              <a:gd name="T36" fmla="*/ 223 w 676"/>
              <a:gd name="T37" fmla="*/ 0 h 580"/>
              <a:gd name="T38" fmla="*/ 281 w 676"/>
              <a:gd name="T39" fmla="*/ 108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76" h="580">
                <a:moveTo>
                  <a:pt x="676" y="108"/>
                </a:moveTo>
                <a:cubicBezTo>
                  <a:pt x="587" y="144"/>
                  <a:pt x="537" y="228"/>
                  <a:pt x="536" y="354"/>
                </a:cubicBezTo>
                <a:lnTo>
                  <a:pt x="649" y="354"/>
                </a:lnTo>
                <a:lnTo>
                  <a:pt x="649" y="580"/>
                </a:lnTo>
                <a:lnTo>
                  <a:pt x="395" y="580"/>
                </a:lnTo>
                <a:lnTo>
                  <a:pt x="395" y="370"/>
                </a:lnTo>
                <a:cubicBezTo>
                  <a:pt x="395" y="311"/>
                  <a:pt x="409" y="254"/>
                  <a:pt x="416" y="210"/>
                </a:cubicBezTo>
                <a:cubicBezTo>
                  <a:pt x="423" y="167"/>
                  <a:pt x="443" y="151"/>
                  <a:pt x="474" y="108"/>
                </a:cubicBezTo>
                <a:cubicBezTo>
                  <a:pt x="505" y="64"/>
                  <a:pt x="553" y="28"/>
                  <a:pt x="618" y="0"/>
                </a:cubicBezTo>
                <a:lnTo>
                  <a:pt x="676" y="108"/>
                </a:lnTo>
                <a:close/>
                <a:moveTo>
                  <a:pt x="281" y="108"/>
                </a:moveTo>
                <a:cubicBezTo>
                  <a:pt x="192" y="144"/>
                  <a:pt x="143" y="228"/>
                  <a:pt x="141" y="354"/>
                </a:cubicBezTo>
                <a:lnTo>
                  <a:pt x="254" y="354"/>
                </a:lnTo>
                <a:lnTo>
                  <a:pt x="254" y="580"/>
                </a:lnTo>
                <a:lnTo>
                  <a:pt x="0" y="580"/>
                </a:lnTo>
                <a:lnTo>
                  <a:pt x="0" y="370"/>
                </a:lnTo>
                <a:cubicBezTo>
                  <a:pt x="0" y="311"/>
                  <a:pt x="14" y="254"/>
                  <a:pt x="21" y="210"/>
                </a:cubicBezTo>
                <a:cubicBezTo>
                  <a:pt x="28" y="167"/>
                  <a:pt x="47" y="151"/>
                  <a:pt x="78" y="108"/>
                </a:cubicBezTo>
                <a:cubicBezTo>
                  <a:pt x="109" y="64"/>
                  <a:pt x="157" y="28"/>
                  <a:pt x="223" y="0"/>
                </a:cubicBezTo>
                <a:lnTo>
                  <a:pt x="281" y="108"/>
                </a:ln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900"/>
          </a:p>
        </p:txBody>
      </p:sp>
      <p:sp>
        <p:nvSpPr>
          <p:cNvPr id="44" name="Quote Icon"/>
          <p:cNvSpPr>
            <a:spLocks noChangeAspect="1" noEditPoints="1"/>
          </p:cNvSpPr>
          <p:nvPr/>
        </p:nvSpPr>
        <p:spPr bwMode="auto">
          <a:xfrm flipH="1">
            <a:off x="8305800" y="4876800"/>
            <a:ext cx="192087" cy="166688"/>
          </a:xfrm>
          <a:custGeom>
            <a:avLst/>
            <a:gdLst>
              <a:gd name="T0" fmla="*/ 676 w 676"/>
              <a:gd name="T1" fmla="*/ 108 h 580"/>
              <a:gd name="T2" fmla="*/ 536 w 676"/>
              <a:gd name="T3" fmla="*/ 354 h 580"/>
              <a:gd name="T4" fmla="*/ 649 w 676"/>
              <a:gd name="T5" fmla="*/ 354 h 580"/>
              <a:gd name="T6" fmla="*/ 649 w 676"/>
              <a:gd name="T7" fmla="*/ 580 h 580"/>
              <a:gd name="T8" fmla="*/ 395 w 676"/>
              <a:gd name="T9" fmla="*/ 580 h 580"/>
              <a:gd name="T10" fmla="*/ 395 w 676"/>
              <a:gd name="T11" fmla="*/ 370 h 580"/>
              <a:gd name="T12" fmla="*/ 416 w 676"/>
              <a:gd name="T13" fmla="*/ 210 h 580"/>
              <a:gd name="T14" fmla="*/ 474 w 676"/>
              <a:gd name="T15" fmla="*/ 108 h 580"/>
              <a:gd name="T16" fmla="*/ 618 w 676"/>
              <a:gd name="T17" fmla="*/ 0 h 580"/>
              <a:gd name="T18" fmla="*/ 676 w 676"/>
              <a:gd name="T19" fmla="*/ 108 h 580"/>
              <a:gd name="T20" fmla="*/ 281 w 676"/>
              <a:gd name="T21" fmla="*/ 108 h 580"/>
              <a:gd name="T22" fmla="*/ 141 w 676"/>
              <a:gd name="T23" fmla="*/ 354 h 580"/>
              <a:gd name="T24" fmla="*/ 254 w 676"/>
              <a:gd name="T25" fmla="*/ 354 h 580"/>
              <a:gd name="T26" fmla="*/ 254 w 676"/>
              <a:gd name="T27" fmla="*/ 580 h 580"/>
              <a:gd name="T28" fmla="*/ 0 w 676"/>
              <a:gd name="T29" fmla="*/ 580 h 580"/>
              <a:gd name="T30" fmla="*/ 0 w 676"/>
              <a:gd name="T31" fmla="*/ 370 h 580"/>
              <a:gd name="T32" fmla="*/ 21 w 676"/>
              <a:gd name="T33" fmla="*/ 210 h 580"/>
              <a:gd name="T34" fmla="*/ 78 w 676"/>
              <a:gd name="T35" fmla="*/ 108 h 580"/>
              <a:gd name="T36" fmla="*/ 223 w 676"/>
              <a:gd name="T37" fmla="*/ 0 h 580"/>
              <a:gd name="T38" fmla="*/ 281 w 676"/>
              <a:gd name="T39" fmla="*/ 108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76" h="580">
                <a:moveTo>
                  <a:pt x="676" y="108"/>
                </a:moveTo>
                <a:cubicBezTo>
                  <a:pt x="587" y="144"/>
                  <a:pt x="537" y="228"/>
                  <a:pt x="536" y="354"/>
                </a:cubicBezTo>
                <a:lnTo>
                  <a:pt x="649" y="354"/>
                </a:lnTo>
                <a:lnTo>
                  <a:pt x="649" y="580"/>
                </a:lnTo>
                <a:lnTo>
                  <a:pt x="395" y="580"/>
                </a:lnTo>
                <a:lnTo>
                  <a:pt x="395" y="370"/>
                </a:lnTo>
                <a:cubicBezTo>
                  <a:pt x="395" y="311"/>
                  <a:pt x="409" y="254"/>
                  <a:pt x="416" y="210"/>
                </a:cubicBezTo>
                <a:cubicBezTo>
                  <a:pt x="423" y="167"/>
                  <a:pt x="443" y="151"/>
                  <a:pt x="474" y="108"/>
                </a:cubicBezTo>
                <a:cubicBezTo>
                  <a:pt x="505" y="64"/>
                  <a:pt x="553" y="28"/>
                  <a:pt x="618" y="0"/>
                </a:cubicBezTo>
                <a:lnTo>
                  <a:pt x="676" y="108"/>
                </a:lnTo>
                <a:close/>
                <a:moveTo>
                  <a:pt x="281" y="108"/>
                </a:moveTo>
                <a:cubicBezTo>
                  <a:pt x="192" y="144"/>
                  <a:pt x="143" y="228"/>
                  <a:pt x="141" y="354"/>
                </a:cubicBezTo>
                <a:lnTo>
                  <a:pt x="254" y="354"/>
                </a:lnTo>
                <a:lnTo>
                  <a:pt x="254" y="580"/>
                </a:lnTo>
                <a:lnTo>
                  <a:pt x="0" y="580"/>
                </a:lnTo>
                <a:lnTo>
                  <a:pt x="0" y="370"/>
                </a:lnTo>
                <a:cubicBezTo>
                  <a:pt x="0" y="311"/>
                  <a:pt x="14" y="254"/>
                  <a:pt x="21" y="210"/>
                </a:cubicBezTo>
                <a:cubicBezTo>
                  <a:pt x="28" y="167"/>
                  <a:pt x="47" y="151"/>
                  <a:pt x="78" y="108"/>
                </a:cubicBezTo>
                <a:cubicBezTo>
                  <a:pt x="109" y="64"/>
                  <a:pt x="157" y="28"/>
                  <a:pt x="223" y="0"/>
                </a:cubicBezTo>
                <a:lnTo>
                  <a:pt x="281" y="108"/>
                </a:ln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900"/>
          </a:p>
        </p:txBody>
      </p:sp>
      <p:sp>
        <p:nvSpPr>
          <p:cNvPr id="34" name="TextBox 33"/>
          <p:cNvSpPr txBox="1"/>
          <p:nvPr/>
        </p:nvSpPr>
        <p:spPr>
          <a:xfrm>
            <a:off x="381000" y="118646"/>
            <a:ext cx="23055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Segoe UI Light" pitchFamily="34" charset="0"/>
              </a:rPr>
              <a:t>www.newchapter.com.au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Segoe UI Light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159206" y="118646"/>
            <a:ext cx="575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Segoe UI Light" pitchFamily="34" charset="0"/>
              </a:rPr>
              <a:t>9/14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Segoe UI Light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195985" y="6227802"/>
            <a:ext cx="27520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MinistryMemo</a:t>
            </a: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.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779154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defRPr sz="2800" smtClean="0">
            <a:solidFill>
              <a:schemeClr val="bg1"/>
            </a:solidFill>
            <a:latin typeface="Segoe UI Light" pitchFamily="34" charset="0"/>
            <a:cs typeface="Segoe UI Light" pitchFamily="34" charset="0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2895</TotalTime>
  <Words>717</Words>
  <Application>Microsoft Office PowerPoint</Application>
  <PresentationFormat>On-screen Show (4:3)</PresentationFormat>
  <Paragraphs>192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14</vt:i4>
      </vt:variant>
    </vt:vector>
  </HeadingPairs>
  <TitlesOfParts>
    <vt:vector size="33" baseType="lpstr">
      <vt:lpstr>Arial</vt:lpstr>
      <vt:lpstr>Calibri</vt:lpstr>
      <vt:lpstr>Calibri Light</vt:lpstr>
      <vt:lpstr>Segoe UI</vt:lpstr>
      <vt:lpstr>Segoe UI Light</vt:lpstr>
      <vt:lpstr>Segoe UI Semibold</vt:lpstr>
      <vt:lpstr>Segoe UI Symbol</vt:lpstr>
      <vt:lpstr>9_Office Theme</vt:lpstr>
      <vt:lpstr>14_Office Theme</vt:lpstr>
      <vt:lpstr>1_Office Theme</vt:lpstr>
      <vt:lpstr>3_Office Theme</vt:lpstr>
      <vt:lpstr>4_Office Theme</vt:lpstr>
      <vt:lpstr>6_Office Theme</vt:lpstr>
      <vt:lpstr>5_Office Theme</vt:lpstr>
      <vt:lpstr>8_Office Theme</vt:lpstr>
      <vt:lpstr>10_Office Theme</vt:lpstr>
      <vt:lpstr>11_Office Theme</vt:lpstr>
      <vt:lpstr>12_Office Theme</vt:lpstr>
      <vt:lpstr>13_Office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iGalaxyTheme</dc:creator>
  <cp:keywords>business; Businesspeople; ppt; powerpoint; PSD; ageny; idea; creative; metro; modern; media; clean; template; corporate; social</cp:keywords>
  <cp:lastModifiedBy>Anne Johnson</cp:lastModifiedBy>
  <cp:revision>283</cp:revision>
  <dcterms:created xsi:type="dcterms:W3CDTF">2012-12-18T05:26:43Z</dcterms:created>
  <dcterms:modified xsi:type="dcterms:W3CDTF">2013-06-05T04:22:07Z</dcterms:modified>
</cp:coreProperties>
</file>